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71" r:id="rId3"/>
    <p:sldId id="298" r:id="rId4"/>
    <p:sldId id="299" r:id="rId5"/>
    <p:sldId id="300" r:id="rId6"/>
    <p:sldId id="301" r:id="rId7"/>
    <p:sldId id="302" r:id="rId8"/>
    <p:sldId id="303" r:id="rId9"/>
    <p:sldId id="304" r:id="rId10"/>
    <p:sldId id="305" r:id="rId11"/>
    <p:sldId id="306" r:id="rId12"/>
    <p:sldId id="297" r:id="rId13"/>
    <p:sldId id="259" r:id="rId14"/>
    <p:sldId id="273" r:id="rId15"/>
    <p:sldId id="274" r:id="rId16"/>
    <p:sldId id="276" r:id="rId17"/>
    <p:sldId id="278" r:id="rId18"/>
    <p:sldId id="277" r:id="rId19"/>
    <p:sldId id="285" r:id="rId20"/>
    <p:sldId id="286" r:id="rId21"/>
    <p:sldId id="287" r:id="rId22"/>
    <p:sldId id="288" r:id="rId23"/>
    <p:sldId id="289" r:id="rId24"/>
    <p:sldId id="266" r:id="rId25"/>
    <p:sldId id="284" r:id="rId26"/>
    <p:sldId id="275" r:id="rId27"/>
    <p:sldId id="279" r:id="rId28"/>
    <p:sldId id="280" r:id="rId29"/>
    <p:sldId id="281" r:id="rId30"/>
    <p:sldId id="282" r:id="rId31"/>
    <p:sldId id="283" r:id="rId32"/>
    <p:sldId id="290" r:id="rId33"/>
    <p:sldId id="291" r:id="rId34"/>
    <p:sldId id="292" r:id="rId35"/>
    <p:sldId id="293" r:id="rId36"/>
    <p:sldId id="294" r:id="rId37"/>
    <p:sldId id="295" r:id="rId38"/>
    <p:sldId id="296" r:id="rId39"/>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8" d="100"/>
          <a:sy n="68" d="100"/>
        </p:scale>
        <p:origin x="616" y="52"/>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5" d="100"/>
          <a:sy n="85" d="100"/>
        </p:scale>
        <p:origin x="30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25BE1-5216-4905-BFA8-3A50E745A0F1}" type="doc">
      <dgm:prSet loTypeId="urn:microsoft.com/office/officeart/2005/8/layout/venn1" loCatId="relationship" qsTypeId="urn:microsoft.com/office/officeart/2005/8/quickstyle/simple4" qsCatId="simple" csTypeId="urn:microsoft.com/office/officeart/2005/8/colors/colorful1" csCatId="colorful" phldr="1"/>
      <dgm:spPr/>
    </dgm:pt>
    <dgm:pt modelId="{31A511EF-82E6-46F2-8D56-3B41766940E2}">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Sipariş</a:t>
          </a:r>
          <a:endParaRPr lang="en-US" dirty="0">
            <a:latin typeface="+mn-lt"/>
          </a:endParaRPr>
        </a:p>
      </dgm:t>
      <dgm:extLst>
        <a:ext uri="{E40237B7-FDA0-4F09-8148-C483321AD2D9}">
          <dgm14:cNvPr xmlns:dgm14="http://schemas.microsoft.com/office/drawing/2010/diagram" id="0" name="" title="Task 1- market entry strategies"/>
        </a:ext>
      </dgm:extLst>
    </dgm:pt>
    <dgm:pt modelId="{558EBD23-69F9-4C9C-951B-35AE04F45DF2}" type="parTrans" cxnId="{2FD75CCC-F144-4E90-A89B-6B8CF534C6A7}">
      <dgm:prSet/>
      <dgm:spPr/>
      <dgm:t>
        <a:bodyPr rtlCol="0"/>
        <a:lstStyle/>
        <a:p>
          <a:pPr rtl="0"/>
          <a:endParaRPr lang="en-US">
            <a:latin typeface="+mn-lt"/>
          </a:endParaRPr>
        </a:p>
      </dgm:t>
    </dgm:pt>
    <dgm:pt modelId="{D9852E9F-9249-4BC7-9ED7-52FD5BC25B0D}" type="sibTrans" cxnId="{2FD75CCC-F144-4E90-A89B-6B8CF534C6A7}">
      <dgm:prSet/>
      <dgm:spPr/>
      <dgm:t>
        <a:bodyPr rtlCol="0"/>
        <a:lstStyle/>
        <a:p>
          <a:pPr rtl="0"/>
          <a:endParaRPr lang="en-US">
            <a:latin typeface="+mn-lt"/>
          </a:endParaRPr>
        </a:p>
      </dgm:t>
    </dgm:pt>
    <dgm:pt modelId="{7857A2B9-82F1-47E0-A1E4-CF4F93602F77}">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Satın Alma</a:t>
          </a:r>
        </a:p>
      </dgm:t>
      <dgm:extLst>
        <a:ext uri="{E40237B7-FDA0-4F09-8148-C483321AD2D9}">
          <dgm14:cNvPr xmlns:dgm14="http://schemas.microsoft.com/office/drawing/2010/diagram" id="0" name="" title="Task 2- product and brand launch"/>
        </a:ext>
      </dgm:extLst>
    </dgm:pt>
    <dgm:pt modelId="{4CF2B930-4CBC-4FEC-8F76-E4271D22ACC1}" type="parTrans" cxnId="{48216F9C-11C3-49EB-906D-D6D952E132F7}">
      <dgm:prSet/>
      <dgm:spPr/>
      <dgm:t>
        <a:bodyPr rtlCol="0"/>
        <a:lstStyle/>
        <a:p>
          <a:pPr rtl="0"/>
          <a:endParaRPr lang="en-US">
            <a:latin typeface="+mn-lt"/>
          </a:endParaRPr>
        </a:p>
      </dgm:t>
    </dgm:pt>
    <dgm:pt modelId="{FBF4032C-6BF0-45B2-963F-81F9DEBFE1BC}" type="sibTrans" cxnId="{48216F9C-11C3-49EB-906D-D6D952E132F7}">
      <dgm:prSet/>
      <dgm:spPr/>
      <dgm:t>
        <a:bodyPr rtlCol="0"/>
        <a:lstStyle/>
        <a:p>
          <a:pPr rtl="0"/>
          <a:endParaRPr lang="en-US">
            <a:latin typeface="+mn-lt"/>
          </a:endParaRPr>
        </a:p>
      </dgm:t>
    </dgm:pt>
    <dgm:pt modelId="{3F365547-0919-4C94-A54E-69A7DF73309A}">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Ödeme</a:t>
          </a:r>
        </a:p>
      </dgm:t>
      <dgm:extLst>
        <a:ext uri="{E40237B7-FDA0-4F09-8148-C483321AD2D9}">
          <dgm14:cNvPr xmlns:dgm14="http://schemas.microsoft.com/office/drawing/2010/diagram" id="0" name="" title="Task 4- market analysis, review and monitoring"/>
        </a:ext>
      </dgm:extLst>
    </dgm:pt>
    <dgm:pt modelId="{36F3B829-1134-43FE-9040-CCCFCF9016EB}" type="parTrans" cxnId="{0FBA7D36-4A19-459D-8DE1-94836224200A}">
      <dgm:prSet/>
      <dgm:spPr/>
      <dgm:t>
        <a:bodyPr rtlCol="0"/>
        <a:lstStyle/>
        <a:p>
          <a:pPr rtl="0"/>
          <a:endParaRPr lang="en-US">
            <a:latin typeface="+mn-lt"/>
          </a:endParaRPr>
        </a:p>
      </dgm:t>
    </dgm:pt>
    <dgm:pt modelId="{A8D71198-7393-4BB2-A6DF-A980A7496AE3}" type="sibTrans" cxnId="{0FBA7D36-4A19-459D-8DE1-94836224200A}">
      <dgm:prSet/>
      <dgm:spPr/>
      <dgm:t>
        <a:bodyPr rtlCol="0"/>
        <a:lstStyle/>
        <a:p>
          <a:pPr rtl="0"/>
          <a:endParaRPr lang="en-US">
            <a:latin typeface="+mn-lt"/>
          </a:endParaRPr>
        </a:p>
      </dgm:t>
    </dgm:pt>
    <dgm:pt modelId="{2EC7B525-8CD9-45FA-8836-339D46FDD2A6}" type="pres">
      <dgm:prSet presAssocID="{94425BE1-5216-4905-BFA8-3A50E745A0F1}" presName="compositeShape" presStyleCnt="0">
        <dgm:presLayoutVars>
          <dgm:chMax val="7"/>
          <dgm:dir/>
          <dgm:resizeHandles val="exact"/>
        </dgm:presLayoutVars>
      </dgm:prSet>
      <dgm:spPr/>
    </dgm:pt>
    <dgm:pt modelId="{22FB44DA-C928-4387-B026-8530B8BDD5D7}" type="pres">
      <dgm:prSet presAssocID="{31A511EF-82E6-46F2-8D56-3B41766940E2}" presName="circ1" presStyleLbl="vennNode1" presStyleIdx="0" presStyleCnt="3"/>
      <dgm:spPr/>
    </dgm:pt>
    <dgm:pt modelId="{7AB5939A-09FD-457D-8364-2463FA124054}" type="pres">
      <dgm:prSet presAssocID="{31A511EF-82E6-46F2-8D56-3B41766940E2}" presName="circ1Tx" presStyleLbl="revTx" presStyleIdx="0" presStyleCnt="0">
        <dgm:presLayoutVars>
          <dgm:chMax val="0"/>
          <dgm:chPref val="0"/>
          <dgm:bulletEnabled val="1"/>
        </dgm:presLayoutVars>
      </dgm:prSet>
      <dgm:spPr/>
    </dgm:pt>
    <dgm:pt modelId="{27C9E895-11CE-41C6-ACB6-0B7DF2E7BF75}" type="pres">
      <dgm:prSet presAssocID="{7857A2B9-82F1-47E0-A1E4-CF4F93602F77}" presName="circ2" presStyleLbl="vennNode1" presStyleIdx="1" presStyleCnt="3"/>
      <dgm:spPr/>
    </dgm:pt>
    <dgm:pt modelId="{1C55AD7E-CE27-4395-8F69-0864A66B894A}" type="pres">
      <dgm:prSet presAssocID="{7857A2B9-82F1-47E0-A1E4-CF4F93602F77}" presName="circ2Tx" presStyleLbl="revTx" presStyleIdx="0" presStyleCnt="0">
        <dgm:presLayoutVars>
          <dgm:chMax val="0"/>
          <dgm:chPref val="0"/>
          <dgm:bulletEnabled val="1"/>
        </dgm:presLayoutVars>
      </dgm:prSet>
      <dgm:spPr/>
    </dgm:pt>
    <dgm:pt modelId="{345791E3-323E-460C-838C-F9040B1C4280}" type="pres">
      <dgm:prSet presAssocID="{3F365547-0919-4C94-A54E-69A7DF73309A}" presName="circ3" presStyleLbl="vennNode1" presStyleIdx="2" presStyleCnt="3"/>
      <dgm:spPr/>
    </dgm:pt>
    <dgm:pt modelId="{7769F623-96A8-497E-915E-632D686D849B}" type="pres">
      <dgm:prSet presAssocID="{3F365547-0919-4C94-A54E-69A7DF73309A}" presName="circ3Tx" presStyleLbl="revTx" presStyleIdx="0" presStyleCnt="0">
        <dgm:presLayoutVars>
          <dgm:chMax val="0"/>
          <dgm:chPref val="0"/>
          <dgm:bulletEnabled val="1"/>
        </dgm:presLayoutVars>
      </dgm:prSet>
      <dgm:spPr/>
    </dgm:pt>
  </dgm:ptLst>
  <dgm:cxnLst>
    <dgm:cxn modelId="{6AC4E105-A902-4A5A-8B9E-D7A078A7D07D}" type="presOf" srcId="{94425BE1-5216-4905-BFA8-3A50E745A0F1}" destId="{2EC7B525-8CD9-45FA-8836-339D46FDD2A6}" srcOrd="0" destOrd="0" presId="urn:microsoft.com/office/officeart/2005/8/layout/venn1"/>
    <dgm:cxn modelId="{26481832-7AC7-4540-9387-027B1F2CCC24}" type="presOf" srcId="{3F365547-0919-4C94-A54E-69A7DF73309A}" destId="{345791E3-323E-460C-838C-F9040B1C4280}" srcOrd="0" destOrd="0" presId="urn:microsoft.com/office/officeart/2005/8/layout/venn1"/>
    <dgm:cxn modelId="{0FBA7D36-4A19-459D-8DE1-94836224200A}" srcId="{94425BE1-5216-4905-BFA8-3A50E745A0F1}" destId="{3F365547-0919-4C94-A54E-69A7DF73309A}" srcOrd="2" destOrd="0" parTransId="{36F3B829-1134-43FE-9040-CCCFCF9016EB}" sibTransId="{A8D71198-7393-4BB2-A6DF-A980A7496AE3}"/>
    <dgm:cxn modelId="{2A61243C-66D6-4F91-8D3C-FC2B404FF5F7}" type="presOf" srcId="{7857A2B9-82F1-47E0-A1E4-CF4F93602F77}" destId="{27C9E895-11CE-41C6-ACB6-0B7DF2E7BF75}" srcOrd="0" destOrd="0" presId="urn:microsoft.com/office/officeart/2005/8/layout/venn1"/>
    <dgm:cxn modelId="{11CDAA4E-BC2C-46A4-B99E-DF2F25706AD7}" type="presOf" srcId="{31A511EF-82E6-46F2-8D56-3B41766940E2}" destId="{7AB5939A-09FD-457D-8364-2463FA124054}" srcOrd="1" destOrd="0" presId="urn:microsoft.com/office/officeart/2005/8/layout/venn1"/>
    <dgm:cxn modelId="{996BEA56-B169-44D1-83A1-00DBF63A6C81}" type="presOf" srcId="{31A511EF-82E6-46F2-8D56-3B41766940E2}" destId="{22FB44DA-C928-4387-B026-8530B8BDD5D7}" srcOrd="0" destOrd="0" presId="urn:microsoft.com/office/officeart/2005/8/layout/venn1"/>
    <dgm:cxn modelId="{48216F9C-11C3-49EB-906D-D6D952E132F7}" srcId="{94425BE1-5216-4905-BFA8-3A50E745A0F1}" destId="{7857A2B9-82F1-47E0-A1E4-CF4F93602F77}" srcOrd="1" destOrd="0" parTransId="{4CF2B930-4CBC-4FEC-8F76-E4271D22ACC1}" sibTransId="{FBF4032C-6BF0-45B2-963F-81F9DEBFE1BC}"/>
    <dgm:cxn modelId="{6104AFCA-9C4D-4B5B-9B50-478C10678395}" type="presOf" srcId="{7857A2B9-82F1-47E0-A1E4-CF4F93602F77}" destId="{1C55AD7E-CE27-4395-8F69-0864A66B894A}" srcOrd="1" destOrd="0" presId="urn:microsoft.com/office/officeart/2005/8/layout/venn1"/>
    <dgm:cxn modelId="{2FD75CCC-F144-4E90-A89B-6B8CF534C6A7}" srcId="{94425BE1-5216-4905-BFA8-3A50E745A0F1}" destId="{31A511EF-82E6-46F2-8D56-3B41766940E2}" srcOrd="0" destOrd="0" parTransId="{558EBD23-69F9-4C9C-951B-35AE04F45DF2}" sibTransId="{D9852E9F-9249-4BC7-9ED7-52FD5BC25B0D}"/>
    <dgm:cxn modelId="{2A0115F4-D3DF-4B5E-92E4-3047D1B4F070}" type="presOf" srcId="{3F365547-0919-4C94-A54E-69A7DF73309A}" destId="{7769F623-96A8-497E-915E-632D686D849B}" srcOrd="1" destOrd="0" presId="urn:microsoft.com/office/officeart/2005/8/layout/venn1"/>
    <dgm:cxn modelId="{3B82F586-BEB1-40FA-ADF5-FB1B8CD14BCF}" type="presParOf" srcId="{2EC7B525-8CD9-45FA-8836-339D46FDD2A6}" destId="{22FB44DA-C928-4387-B026-8530B8BDD5D7}" srcOrd="0" destOrd="0" presId="urn:microsoft.com/office/officeart/2005/8/layout/venn1"/>
    <dgm:cxn modelId="{3BB9546F-3BC3-4E65-9087-7F0362B52010}" type="presParOf" srcId="{2EC7B525-8CD9-45FA-8836-339D46FDD2A6}" destId="{7AB5939A-09FD-457D-8364-2463FA124054}" srcOrd="1" destOrd="0" presId="urn:microsoft.com/office/officeart/2005/8/layout/venn1"/>
    <dgm:cxn modelId="{811E9D82-AEEE-4D14-B592-B48B69A86D15}" type="presParOf" srcId="{2EC7B525-8CD9-45FA-8836-339D46FDD2A6}" destId="{27C9E895-11CE-41C6-ACB6-0B7DF2E7BF75}" srcOrd="2" destOrd="0" presId="urn:microsoft.com/office/officeart/2005/8/layout/venn1"/>
    <dgm:cxn modelId="{1DF7B629-1731-4669-8635-549801DEF8D2}" type="presParOf" srcId="{2EC7B525-8CD9-45FA-8836-339D46FDD2A6}" destId="{1C55AD7E-CE27-4395-8F69-0864A66B894A}" srcOrd="3" destOrd="0" presId="urn:microsoft.com/office/officeart/2005/8/layout/venn1"/>
    <dgm:cxn modelId="{1E17B99D-B13E-4E9D-BC53-486E2E9065DD}" type="presParOf" srcId="{2EC7B525-8CD9-45FA-8836-339D46FDD2A6}" destId="{345791E3-323E-460C-838C-F9040B1C4280}" srcOrd="4" destOrd="0" presId="urn:microsoft.com/office/officeart/2005/8/layout/venn1"/>
    <dgm:cxn modelId="{6C666E48-A8AD-40AD-9F3C-6151D092067F}" type="presParOf" srcId="{2EC7B525-8CD9-45FA-8836-339D46FDD2A6}" destId="{7769F623-96A8-497E-915E-632D686D849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25BE1-5216-4905-BFA8-3A50E745A0F1}" type="doc">
      <dgm:prSet loTypeId="urn:microsoft.com/office/officeart/2005/8/layout/venn1" loCatId="relationship" qsTypeId="urn:microsoft.com/office/officeart/2005/8/quickstyle/simple4" qsCatId="simple" csTypeId="urn:microsoft.com/office/officeart/2005/8/colors/colorful1" csCatId="colorful" phldr="1"/>
      <dgm:spPr/>
    </dgm:pt>
    <dgm:pt modelId="{31A511EF-82E6-46F2-8D56-3B41766940E2}">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Sipariş</a:t>
          </a:r>
          <a:endParaRPr lang="en-US" dirty="0">
            <a:latin typeface="+mn-lt"/>
          </a:endParaRPr>
        </a:p>
      </dgm:t>
      <dgm:extLst>
        <a:ext uri="{E40237B7-FDA0-4F09-8148-C483321AD2D9}">
          <dgm14:cNvPr xmlns:dgm14="http://schemas.microsoft.com/office/drawing/2010/diagram" id="0" name="" title="Task 1- market entry strategies"/>
        </a:ext>
      </dgm:extLst>
    </dgm:pt>
    <dgm:pt modelId="{558EBD23-69F9-4C9C-951B-35AE04F45DF2}" type="parTrans" cxnId="{2FD75CCC-F144-4E90-A89B-6B8CF534C6A7}">
      <dgm:prSet/>
      <dgm:spPr/>
      <dgm:t>
        <a:bodyPr rtlCol="0"/>
        <a:lstStyle/>
        <a:p>
          <a:pPr rtl="0"/>
          <a:endParaRPr lang="en-US">
            <a:latin typeface="+mn-lt"/>
          </a:endParaRPr>
        </a:p>
      </dgm:t>
    </dgm:pt>
    <dgm:pt modelId="{D9852E9F-9249-4BC7-9ED7-52FD5BC25B0D}" type="sibTrans" cxnId="{2FD75CCC-F144-4E90-A89B-6B8CF534C6A7}">
      <dgm:prSet/>
      <dgm:spPr/>
      <dgm:t>
        <a:bodyPr rtlCol="0"/>
        <a:lstStyle/>
        <a:p>
          <a:pPr rtl="0"/>
          <a:endParaRPr lang="en-US">
            <a:latin typeface="+mn-lt"/>
          </a:endParaRPr>
        </a:p>
      </dgm:t>
    </dgm:pt>
    <dgm:pt modelId="{7857A2B9-82F1-47E0-A1E4-CF4F93602F77}">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Satın Alma</a:t>
          </a:r>
        </a:p>
      </dgm:t>
      <dgm:extLst>
        <a:ext uri="{E40237B7-FDA0-4F09-8148-C483321AD2D9}">
          <dgm14:cNvPr xmlns:dgm14="http://schemas.microsoft.com/office/drawing/2010/diagram" id="0" name="" title="Task 2- product and brand launch"/>
        </a:ext>
      </dgm:extLst>
    </dgm:pt>
    <dgm:pt modelId="{4CF2B930-4CBC-4FEC-8F76-E4271D22ACC1}" type="parTrans" cxnId="{48216F9C-11C3-49EB-906D-D6D952E132F7}">
      <dgm:prSet/>
      <dgm:spPr/>
      <dgm:t>
        <a:bodyPr rtlCol="0"/>
        <a:lstStyle/>
        <a:p>
          <a:pPr rtl="0"/>
          <a:endParaRPr lang="en-US">
            <a:latin typeface="+mn-lt"/>
          </a:endParaRPr>
        </a:p>
      </dgm:t>
    </dgm:pt>
    <dgm:pt modelId="{FBF4032C-6BF0-45B2-963F-81F9DEBFE1BC}" type="sibTrans" cxnId="{48216F9C-11C3-49EB-906D-D6D952E132F7}">
      <dgm:prSet/>
      <dgm:spPr/>
      <dgm:t>
        <a:bodyPr rtlCol="0"/>
        <a:lstStyle/>
        <a:p>
          <a:pPr rtl="0"/>
          <a:endParaRPr lang="en-US">
            <a:latin typeface="+mn-lt"/>
          </a:endParaRPr>
        </a:p>
      </dgm:t>
    </dgm:pt>
    <dgm:pt modelId="{3F365547-0919-4C94-A54E-69A7DF73309A}">
      <dgm:prSet/>
      <dgm:spPr/>
      <dgm:t>
        <a:bodyPr rtlCol="0"/>
        <a:lstStyle/>
        <a:p>
          <a:pPr marR="0" rtl="0" eaLnBrk="1" fontAlgn="base" latinLnBrk="0" hangingPunct="1">
            <a:lnSpc>
              <a:spcPct val="71000"/>
            </a:lnSpc>
            <a:buClrTx/>
            <a:buSzTx/>
            <a:buFontTx/>
            <a:tabLst/>
          </a:pPr>
          <a:r>
            <a:rPr lang="tr" b="0" i="0" u="none" strike="noStrike" cap="none" normalizeH="0" dirty="0">
              <a:ln/>
              <a:solidFill>
                <a:srgbClr val="FF0000"/>
              </a:solidFill>
              <a:effectLst/>
              <a:latin typeface="+mn-lt"/>
            </a:rPr>
            <a:t>Ödeme</a:t>
          </a:r>
        </a:p>
      </dgm:t>
      <dgm:extLst>
        <a:ext uri="{E40237B7-FDA0-4F09-8148-C483321AD2D9}">
          <dgm14:cNvPr xmlns:dgm14="http://schemas.microsoft.com/office/drawing/2010/diagram" id="0" name="" title="Task 4- market analysis, review and monitoring"/>
        </a:ext>
      </dgm:extLst>
    </dgm:pt>
    <dgm:pt modelId="{36F3B829-1134-43FE-9040-CCCFCF9016EB}" type="parTrans" cxnId="{0FBA7D36-4A19-459D-8DE1-94836224200A}">
      <dgm:prSet/>
      <dgm:spPr/>
      <dgm:t>
        <a:bodyPr rtlCol="0"/>
        <a:lstStyle/>
        <a:p>
          <a:pPr rtl="0"/>
          <a:endParaRPr lang="en-US">
            <a:latin typeface="+mn-lt"/>
          </a:endParaRPr>
        </a:p>
      </dgm:t>
    </dgm:pt>
    <dgm:pt modelId="{A8D71198-7393-4BB2-A6DF-A980A7496AE3}" type="sibTrans" cxnId="{0FBA7D36-4A19-459D-8DE1-94836224200A}">
      <dgm:prSet/>
      <dgm:spPr/>
      <dgm:t>
        <a:bodyPr rtlCol="0"/>
        <a:lstStyle/>
        <a:p>
          <a:pPr rtl="0"/>
          <a:endParaRPr lang="en-US">
            <a:latin typeface="+mn-lt"/>
          </a:endParaRPr>
        </a:p>
      </dgm:t>
    </dgm:pt>
    <dgm:pt modelId="{2EC7B525-8CD9-45FA-8836-339D46FDD2A6}" type="pres">
      <dgm:prSet presAssocID="{94425BE1-5216-4905-BFA8-3A50E745A0F1}" presName="compositeShape" presStyleCnt="0">
        <dgm:presLayoutVars>
          <dgm:chMax val="7"/>
          <dgm:dir/>
          <dgm:resizeHandles val="exact"/>
        </dgm:presLayoutVars>
      </dgm:prSet>
      <dgm:spPr/>
    </dgm:pt>
    <dgm:pt modelId="{22FB44DA-C928-4387-B026-8530B8BDD5D7}" type="pres">
      <dgm:prSet presAssocID="{31A511EF-82E6-46F2-8D56-3B41766940E2}" presName="circ1" presStyleLbl="vennNode1" presStyleIdx="0" presStyleCnt="3"/>
      <dgm:spPr/>
    </dgm:pt>
    <dgm:pt modelId="{7AB5939A-09FD-457D-8364-2463FA124054}" type="pres">
      <dgm:prSet presAssocID="{31A511EF-82E6-46F2-8D56-3B41766940E2}" presName="circ1Tx" presStyleLbl="revTx" presStyleIdx="0" presStyleCnt="0">
        <dgm:presLayoutVars>
          <dgm:chMax val="0"/>
          <dgm:chPref val="0"/>
          <dgm:bulletEnabled val="1"/>
        </dgm:presLayoutVars>
      </dgm:prSet>
      <dgm:spPr/>
    </dgm:pt>
    <dgm:pt modelId="{27C9E895-11CE-41C6-ACB6-0B7DF2E7BF75}" type="pres">
      <dgm:prSet presAssocID="{7857A2B9-82F1-47E0-A1E4-CF4F93602F77}" presName="circ2" presStyleLbl="vennNode1" presStyleIdx="1" presStyleCnt="3"/>
      <dgm:spPr/>
    </dgm:pt>
    <dgm:pt modelId="{1C55AD7E-CE27-4395-8F69-0864A66B894A}" type="pres">
      <dgm:prSet presAssocID="{7857A2B9-82F1-47E0-A1E4-CF4F93602F77}" presName="circ2Tx" presStyleLbl="revTx" presStyleIdx="0" presStyleCnt="0">
        <dgm:presLayoutVars>
          <dgm:chMax val="0"/>
          <dgm:chPref val="0"/>
          <dgm:bulletEnabled val="1"/>
        </dgm:presLayoutVars>
      </dgm:prSet>
      <dgm:spPr/>
    </dgm:pt>
    <dgm:pt modelId="{345791E3-323E-460C-838C-F9040B1C4280}" type="pres">
      <dgm:prSet presAssocID="{3F365547-0919-4C94-A54E-69A7DF73309A}" presName="circ3" presStyleLbl="vennNode1" presStyleIdx="2" presStyleCnt="3"/>
      <dgm:spPr/>
    </dgm:pt>
    <dgm:pt modelId="{7769F623-96A8-497E-915E-632D686D849B}" type="pres">
      <dgm:prSet presAssocID="{3F365547-0919-4C94-A54E-69A7DF73309A}" presName="circ3Tx" presStyleLbl="revTx" presStyleIdx="0" presStyleCnt="0">
        <dgm:presLayoutVars>
          <dgm:chMax val="0"/>
          <dgm:chPref val="0"/>
          <dgm:bulletEnabled val="1"/>
        </dgm:presLayoutVars>
      </dgm:prSet>
      <dgm:spPr/>
    </dgm:pt>
  </dgm:ptLst>
  <dgm:cxnLst>
    <dgm:cxn modelId="{6AC4E105-A902-4A5A-8B9E-D7A078A7D07D}" type="presOf" srcId="{94425BE1-5216-4905-BFA8-3A50E745A0F1}" destId="{2EC7B525-8CD9-45FA-8836-339D46FDD2A6}" srcOrd="0" destOrd="0" presId="urn:microsoft.com/office/officeart/2005/8/layout/venn1"/>
    <dgm:cxn modelId="{26481832-7AC7-4540-9387-027B1F2CCC24}" type="presOf" srcId="{3F365547-0919-4C94-A54E-69A7DF73309A}" destId="{345791E3-323E-460C-838C-F9040B1C4280}" srcOrd="0" destOrd="0" presId="urn:microsoft.com/office/officeart/2005/8/layout/venn1"/>
    <dgm:cxn modelId="{0FBA7D36-4A19-459D-8DE1-94836224200A}" srcId="{94425BE1-5216-4905-BFA8-3A50E745A0F1}" destId="{3F365547-0919-4C94-A54E-69A7DF73309A}" srcOrd="2" destOrd="0" parTransId="{36F3B829-1134-43FE-9040-CCCFCF9016EB}" sibTransId="{A8D71198-7393-4BB2-A6DF-A980A7496AE3}"/>
    <dgm:cxn modelId="{2A61243C-66D6-4F91-8D3C-FC2B404FF5F7}" type="presOf" srcId="{7857A2B9-82F1-47E0-A1E4-CF4F93602F77}" destId="{27C9E895-11CE-41C6-ACB6-0B7DF2E7BF75}" srcOrd="0" destOrd="0" presId="urn:microsoft.com/office/officeart/2005/8/layout/venn1"/>
    <dgm:cxn modelId="{11CDAA4E-BC2C-46A4-B99E-DF2F25706AD7}" type="presOf" srcId="{31A511EF-82E6-46F2-8D56-3B41766940E2}" destId="{7AB5939A-09FD-457D-8364-2463FA124054}" srcOrd="1" destOrd="0" presId="urn:microsoft.com/office/officeart/2005/8/layout/venn1"/>
    <dgm:cxn modelId="{996BEA56-B169-44D1-83A1-00DBF63A6C81}" type="presOf" srcId="{31A511EF-82E6-46F2-8D56-3B41766940E2}" destId="{22FB44DA-C928-4387-B026-8530B8BDD5D7}" srcOrd="0" destOrd="0" presId="urn:microsoft.com/office/officeart/2005/8/layout/venn1"/>
    <dgm:cxn modelId="{48216F9C-11C3-49EB-906D-D6D952E132F7}" srcId="{94425BE1-5216-4905-BFA8-3A50E745A0F1}" destId="{7857A2B9-82F1-47E0-A1E4-CF4F93602F77}" srcOrd="1" destOrd="0" parTransId="{4CF2B930-4CBC-4FEC-8F76-E4271D22ACC1}" sibTransId="{FBF4032C-6BF0-45B2-963F-81F9DEBFE1BC}"/>
    <dgm:cxn modelId="{6104AFCA-9C4D-4B5B-9B50-478C10678395}" type="presOf" srcId="{7857A2B9-82F1-47E0-A1E4-CF4F93602F77}" destId="{1C55AD7E-CE27-4395-8F69-0864A66B894A}" srcOrd="1" destOrd="0" presId="urn:microsoft.com/office/officeart/2005/8/layout/venn1"/>
    <dgm:cxn modelId="{2FD75CCC-F144-4E90-A89B-6B8CF534C6A7}" srcId="{94425BE1-5216-4905-BFA8-3A50E745A0F1}" destId="{31A511EF-82E6-46F2-8D56-3B41766940E2}" srcOrd="0" destOrd="0" parTransId="{558EBD23-69F9-4C9C-951B-35AE04F45DF2}" sibTransId="{D9852E9F-9249-4BC7-9ED7-52FD5BC25B0D}"/>
    <dgm:cxn modelId="{2A0115F4-D3DF-4B5E-92E4-3047D1B4F070}" type="presOf" srcId="{3F365547-0919-4C94-A54E-69A7DF73309A}" destId="{7769F623-96A8-497E-915E-632D686D849B}" srcOrd="1" destOrd="0" presId="urn:microsoft.com/office/officeart/2005/8/layout/venn1"/>
    <dgm:cxn modelId="{3B82F586-BEB1-40FA-ADF5-FB1B8CD14BCF}" type="presParOf" srcId="{2EC7B525-8CD9-45FA-8836-339D46FDD2A6}" destId="{22FB44DA-C928-4387-B026-8530B8BDD5D7}" srcOrd="0" destOrd="0" presId="urn:microsoft.com/office/officeart/2005/8/layout/venn1"/>
    <dgm:cxn modelId="{3BB9546F-3BC3-4E65-9087-7F0362B52010}" type="presParOf" srcId="{2EC7B525-8CD9-45FA-8836-339D46FDD2A6}" destId="{7AB5939A-09FD-457D-8364-2463FA124054}" srcOrd="1" destOrd="0" presId="urn:microsoft.com/office/officeart/2005/8/layout/venn1"/>
    <dgm:cxn modelId="{811E9D82-AEEE-4D14-B592-B48B69A86D15}" type="presParOf" srcId="{2EC7B525-8CD9-45FA-8836-339D46FDD2A6}" destId="{27C9E895-11CE-41C6-ACB6-0B7DF2E7BF75}" srcOrd="2" destOrd="0" presId="urn:microsoft.com/office/officeart/2005/8/layout/venn1"/>
    <dgm:cxn modelId="{1DF7B629-1731-4669-8635-549801DEF8D2}" type="presParOf" srcId="{2EC7B525-8CD9-45FA-8836-339D46FDD2A6}" destId="{1C55AD7E-CE27-4395-8F69-0864A66B894A}" srcOrd="3" destOrd="0" presId="urn:microsoft.com/office/officeart/2005/8/layout/venn1"/>
    <dgm:cxn modelId="{1E17B99D-B13E-4E9D-BC53-486E2E9065DD}" type="presParOf" srcId="{2EC7B525-8CD9-45FA-8836-339D46FDD2A6}" destId="{345791E3-323E-460C-838C-F9040B1C4280}" srcOrd="4" destOrd="0" presId="urn:microsoft.com/office/officeart/2005/8/layout/venn1"/>
    <dgm:cxn modelId="{6C666E48-A8AD-40AD-9F3C-6151D092067F}" type="presParOf" srcId="{2EC7B525-8CD9-45FA-8836-339D46FDD2A6}" destId="{7769F623-96A8-497E-915E-632D686D849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425BE1-5216-4905-BFA8-3A50E745A0F1}" type="doc">
      <dgm:prSet loTypeId="urn:microsoft.com/office/officeart/2005/8/layout/venn1" loCatId="relationship" qsTypeId="urn:microsoft.com/office/officeart/2005/8/quickstyle/simple4" qsCatId="simple" csTypeId="urn:microsoft.com/office/officeart/2005/8/colors/colorful1" csCatId="colorful" phldr="1"/>
      <dgm:spPr/>
    </dgm:pt>
    <dgm:pt modelId="{31A511EF-82E6-46F2-8D56-3B41766940E2}">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Sipariş</a:t>
          </a:r>
          <a:endParaRPr lang="en-US" dirty="0">
            <a:latin typeface="+mn-lt"/>
          </a:endParaRPr>
        </a:p>
      </dgm:t>
      <dgm:extLst>
        <a:ext uri="{E40237B7-FDA0-4F09-8148-C483321AD2D9}">
          <dgm14:cNvPr xmlns:dgm14="http://schemas.microsoft.com/office/drawing/2010/diagram" id="0" name="" title="Task 1- market entry strategies"/>
        </a:ext>
      </dgm:extLst>
    </dgm:pt>
    <dgm:pt modelId="{558EBD23-69F9-4C9C-951B-35AE04F45DF2}" type="parTrans" cxnId="{2FD75CCC-F144-4E90-A89B-6B8CF534C6A7}">
      <dgm:prSet/>
      <dgm:spPr/>
      <dgm:t>
        <a:bodyPr rtlCol="0"/>
        <a:lstStyle/>
        <a:p>
          <a:pPr rtl="0"/>
          <a:endParaRPr lang="en-US">
            <a:latin typeface="+mn-lt"/>
          </a:endParaRPr>
        </a:p>
      </dgm:t>
    </dgm:pt>
    <dgm:pt modelId="{D9852E9F-9249-4BC7-9ED7-52FD5BC25B0D}" type="sibTrans" cxnId="{2FD75CCC-F144-4E90-A89B-6B8CF534C6A7}">
      <dgm:prSet/>
      <dgm:spPr/>
      <dgm:t>
        <a:bodyPr rtlCol="0"/>
        <a:lstStyle/>
        <a:p>
          <a:pPr rtl="0"/>
          <a:endParaRPr lang="en-US">
            <a:latin typeface="+mn-lt"/>
          </a:endParaRPr>
        </a:p>
      </dgm:t>
    </dgm:pt>
    <dgm:pt modelId="{7857A2B9-82F1-47E0-A1E4-CF4F93602F77}">
      <dgm:prSet/>
      <dgm:spPr/>
      <dgm:t>
        <a:bodyPr rtlCol="0"/>
        <a:lstStyle/>
        <a:p>
          <a:pPr marR="0" rtl="0" eaLnBrk="1" fontAlgn="base" latinLnBrk="0" hangingPunct="1">
            <a:lnSpc>
              <a:spcPct val="71000"/>
            </a:lnSpc>
            <a:buClrTx/>
            <a:buSzTx/>
            <a:buFontTx/>
            <a:tabLst/>
          </a:pPr>
          <a:r>
            <a:rPr lang="tr" b="0" i="0" u="none" strike="noStrike" cap="none" normalizeH="0" dirty="0">
              <a:ln/>
              <a:effectLst/>
              <a:latin typeface="+mn-lt"/>
            </a:rPr>
            <a:t>Satın Alma</a:t>
          </a:r>
        </a:p>
      </dgm:t>
      <dgm:extLst>
        <a:ext uri="{E40237B7-FDA0-4F09-8148-C483321AD2D9}">
          <dgm14:cNvPr xmlns:dgm14="http://schemas.microsoft.com/office/drawing/2010/diagram" id="0" name="" title="Task 2- product and brand launch"/>
        </a:ext>
      </dgm:extLst>
    </dgm:pt>
    <dgm:pt modelId="{4CF2B930-4CBC-4FEC-8F76-E4271D22ACC1}" type="parTrans" cxnId="{48216F9C-11C3-49EB-906D-D6D952E132F7}">
      <dgm:prSet/>
      <dgm:spPr/>
      <dgm:t>
        <a:bodyPr rtlCol="0"/>
        <a:lstStyle/>
        <a:p>
          <a:pPr rtl="0"/>
          <a:endParaRPr lang="en-US">
            <a:latin typeface="+mn-lt"/>
          </a:endParaRPr>
        </a:p>
      </dgm:t>
    </dgm:pt>
    <dgm:pt modelId="{FBF4032C-6BF0-45B2-963F-81F9DEBFE1BC}" type="sibTrans" cxnId="{48216F9C-11C3-49EB-906D-D6D952E132F7}">
      <dgm:prSet/>
      <dgm:spPr/>
      <dgm:t>
        <a:bodyPr rtlCol="0"/>
        <a:lstStyle/>
        <a:p>
          <a:pPr rtl="0"/>
          <a:endParaRPr lang="en-US">
            <a:latin typeface="+mn-lt"/>
          </a:endParaRPr>
        </a:p>
      </dgm:t>
    </dgm:pt>
    <dgm:pt modelId="{3F365547-0919-4C94-A54E-69A7DF73309A}">
      <dgm:prSet/>
      <dgm:spPr/>
      <dgm:t>
        <a:bodyPr rtlCol="0"/>
        <a:lstStyle/>
        <a:p>
          <a:pPr marR="0" rtl="0" eaLnBrk="1" fontAlgn="base" latinLnBrk="0" hangingPunct="1">
            <a:lnSpc>
              <a:spcPct val="71000"/>
            </a:lnSpc>
            <a:buClrTx/>
            <a:buSzTx/>
            <a:buFontTx/>
            <a:tabLst/>
          </a:pPr>
          <a:r>
            <a:rPr lang="tr" b="0" i="0" u="none" strike="noStrike" cap="none" normalizeH="0" dirty="0">
              <a:ln/>
              <a:solidFill>
                <a:schemeClr val="tx1"/>
              </a:solidFill>
              <a:effectLst/>
              <a:latin typeface="+mn-lt"/>
            </a:rPr>
            <a:t>Ödeme</a:t>
          </a:r>
        </a:p>
      </dgm:t>
      <dgm:extLst>
        <a:ext uri="{E40237B7-FDA0-4F09-8148-C483321AD2D9}">
          <dgm14:cNvPr xmlns:dgm14="http://schemas.microsoft.com/office/drawing/2010/diagram" id="0" name="" title="Task 4- market analysis, review and monitoring"/>
        </a:ext>
      </dgm:extLst>
    </dgm:pt>
    <dgm:pt modelId="{36F3B829-1134-43FE-9040-CCCFCF9016EB}" type="parTrans" cxnId="{0FBA7D36-4A19-459D-8DE1-94836224200A}">
      <dgm:prSet/>
      <dgm:spPr/>
      <dgm:t>
        <a:bodyPr rtlCol="0"/>
        <a:lstStyle/>
        <a:p>
          <a:pPr rtl="0"/>
          <a:endParaRPr lang="en-US">
            <a:latin typeface="+mn-lt"/>
          </a:endParaRPr>
        </a:p>
      </dgm:t>
    </dgm:pt>
    <dgm:pt modelId="{A8D71198-7393-4BB2-A6DF-A980A7496AE3}" type="sibTrans" cxnId="{0FBA7D36-4A19-459D-8DE1-94836224200A}">
      <dgm:prSet/>
      <dgm:spPr/>
      <dgm:t>
        <a:bodyPr rtlCol="0"/>
        <a:lstStyle/>
        <a:p>
          <a:pPr rtl="0"/>
          <a:endParaRPr lang="en-US">
            <a:latin typeface="+mn-lt"/>
          </a:endParaRPr>
        </a:p>
      </dgm:t>
    </dgm:pt>
    <dgm:pt modelId="{2EC7B525-8CD9-45FA-8836-339D46FDD2A6}" type="pres">
      <dgm:prSet presAssocID="{94425BE1-5216-4905-BFA8-3A50E745A0F1}" presName="compositeShape" presStyleCnt="0">
        <dgm:presLayoutVars>
          <dgm:chMax val="7"/>
          <dgm:dir/>
          <dgm:resizeHandles val="exact"/>
        </dgm:presLayoutVars>
      </dgm:prSet>
      <dgm:spPr/>
    </dgm:pt>
    <dgm:pt modelId="{22FB44DA-C928-4387-B026-8530B8BDD5D7}" type="pres">
      <dgm:prSet presAssocID="{31A511EF-82E6-46F2-8D56-3B41766940E2}" presName="circ1" presStyleLbl="vennNode1" presStyleIdx="0" presStyleCnt="3"/>
      <dgm:spPr/>
    </dgm:pt>
    <dgm:pt modelId="{7AB5939A-09FD-457D-8364-2463FA124054}" type="pres">
      <dgm:prSet presAssocID="{31A511EF-82E6-46F2-8D56-3B41766940E2}" presName="circ1Tx" presStyleLbl="revTx" presStyleIdx="0" presStyleCnt="0">
        <dgm:presLayoutVars>
          <dgm:chMax val="0"/>
          <dgm:chPref val="0"/>
          <dgm:bulletEnabled val="1"/>
        </dgm:presLayoutVars>
      </dgm:prSet>
      <dgm:spPr/>
    </dgm:pt>
    <dgm:pt modelId="{27C9E895-11CE-41C6-ACB6-0B7DF2E7BF75}" type="pres">
      <dgm:prSet presAssocID="{7857A2B9-82F1-47E0-A1E4-CF4F93602F77}" presName="circ2" presStyleLbl="vennNode1" presStyleIdx="1" presStyleCnt="3"/>
      <dgm:spPr/>
    </dgm:pt>
    <dgm:pt modelId="{1C55AD7E-CE27-4395-8F69-0864A66B894A}" type="pres">
      <dgm:prSet presAssocID="{7857A2B9-82F1-47E0-A1E4-CF4F93602F77}" presName="circ2Tx" presStyleLbl="revTx" presStyleIdx="0" presStyleCnt="0">
        <dgm:presLayoutVars>
          <dgm:chMax val="0"/>
          <dgm:chPref val="0"/>
          <dgm:bulletEnabled val="1"/>
        </dgm:presLayoutVars>
      </dgm:prSet>
      <dgm:spPr/>
    </dgm:pt>
    <dgm:pt modelId="{345791E3-323E-460C-838C-F9040B1C4280}" type="pres">
      <dgm:prSet presAssocID="{3F365547-0919-4C94-A54E-69A7DF73309A}" presName="circ3" presStyleLbl="vennNode1" presStyleIdx="2" presStyleCnt="3"/>
      <dgm:spPr/>
    </dgm:pt>
    <dgm:pt modelId="{7769F623-96A8-497E-915E-632D686D849B}" type="pres">
      <dgm:prSet presAssocID="{3F365547-0919-4C94-A54E-69A7DF73309A}" presName="circ3Tx" presStyleLbl="revTx" presStyleIdx="0" presStyleCnt="0">
        <dgm:presLayoutVars>
          <dgm:chMax val="0"/>
          <dgm:chPref val="0"/>
          <dgm:bulletEnabled val="1"/>
        </dgm:presLayoutVars>
      </dgm:prSet>
      <dgm:spPr/>
    </dgm:pt>
  </dgm:ptLst>
  <dgm:cxnLst>
    <dgm:cxn modelId="{6AC4E105-A902-4A5A-8B9E-D7A078A7D07D}" type="presOf" srcId="{94425BE1-5216-4905-BFA8-3A50E745A0F1}" destId="{2EC7B525-8CD9-45FA-8836-339D46FDD2A6}" srcOrd="0" destOrd="0" presId="urn:microsoft.com/office/officeart/2005/8/layout/venn1"/>
    <dgm:cxn modelId="{26481832-7AC7-4540-9387-027B1F2CCC24}" type="presOf" srcId="{3F365547-0919-4C94-A54E-69A7DF73309A}" destId="{345791E3-323E-460C-838C-F9040B1C4280}" srcOrd="0" destOrd="0" presId="urn:microsoft.com/office/officeart/2005/8/layout/venn1"/>
    <dgm:cxn modelId="{0FBA7D36-4A19-459D-8DE1-94836224200A}" srcId="{94425BE1-5216-4905-BFA8-3A50E745A0F1}" destId="{3F365547-0919-4C94-A54E-69A7DF73309A}" srcOrd="2" destOrd="0" parTransId="{36F3B829-1134-43FE-9040-CCCFCF9016EB}" sibTransId="{A8D71198-7393-4BB2-A6DF-A980A7496AE3}"/>
    <dgm:cxn modelId="{2A61243C-66D6-4F91-8D3C-FC2B404FF5F7}" type="presOf" srcId="{7857A2B9-82F1-47E0-A1E4-CF4F93602F77}" destId="{27C9E895-11CE-41C6-ACB6-0B7DF2E7BF75}" srcOrd="0" destOrd="0" presId="urn:microsoft.com/office/officeart/2005/8/layout/venn1"/>
    <dgm:cxn modelId="{11CDAA4E-BC2C-46A4-B99E-DF2F25706AD7}" type="presOf" srcId="{31A511EF-82E6-46F2-8D56-3B41766940E2}" destId="{7AB5939A-09FD-457D-8364-2463FA124054}" srcOrd="1" destOrd="0" presId="urn:microsoft.com/office/officeart/2005/8/layout/venn1"/>
    <dgm:cxn modelId="{996BEA56-B169-44D1-83A1-00DBF63A6C81}" type="presOf" srcId="{31A511EF-82E6-46F2-8D56-3B41766940E2}" destId="{22FB44DA-C928-4387-B026-8530B8BDD5D7}" srcOrd="0" destOrd="0" presId="urn:microsoft.com/office/officeart/2005/8/layout/venn1"/>
    <dgm:cxn modelId="{48216F9C-11C3-49EB-906D-D6D952E132F7}" srcId="{94425BE1-5216-4905-BFA8-3A50E745A0F1}" destId="{7857A2B9-82F1-47E0-A1E4-CF4F93602F77}" srcOrd="1" destOrd="0" parTransId="{4CF2B930-4CBC-4FEC-8F76-E4271D22ACC1}" sibTransId="{FBF4032C-6BF0-45B2-963F-81F9DEBFE1BC}"/>
    <dgm:cxn modelId="{6104AFCA-9C4D-4B5B-9B50-478C10678395}" type="presOf" srcId="{7857A2B9-82F1-47E0-A1E4-CF4F93602F77}" destId="{1C55AD7E-CE27-4395-8F69-0864A66B894A}" srcOrd="1" destOrd="0" presId="urn:microsoft.com/office/officeart/2005/8/layout/venn1"/>
    <dgm:cxn modelId="{2FD75CCC-F144-4E90-A89B-6B8CF534C6A7}" srcId="{94425BE1-5216-4905-BFA8-3A50E745A0F1}" destId="{31A511EF-82E6-46F2-8D56-3B41766940E2}" srcOrd="0" destOrd="0" parTransId="{558EBD23-69F9-4C9C-951B-35AE04F45DF2}" sibTransId="{D9852E9F-9249-4BC7-9ED7-52FD5BC25B0D}"/>
    <dgm:cxn modelId="{2A0115F4-D3DF-4B5E-92E4-3047D1B4F070}" type="presOf" srcId="{3F365547-0919-4C94-A54E-69A7DF73309A}" destId="{7769F623-96A8-497E-915E-632D686D849B}" srcOrd="1" destOrd="0" presId="urn:microsoft.com/office/officeart/2005/8/layout/venn1"/>
    <dgm:cxn modelId="{3B82F586-BEB1-40FA-ADF5-FB1B8CD14BCF}" type="presParOf" srcId="{2EC7B525-8CD9-45FA-8836-339D46FDD2A6}" destId="{22FB44DA-C928-4387-B026-8530B8BDD5D7}" srcOrd="0" destOrd="0" presId="urn:microsoft.com/office/officeart/2005/8/layout/venn1"/>
    <dgm:cxn modelId="{3BB9546F-3BC3-4E65-9087-7F0362B52010}" type="presParOf" srcId="{2EC7B525-8CD9-45FA-8836-339D46FDD2A6}" destId="{7AB5939A-09FD-457D-8364-2463FA124054}" srcOrd="1" destOrd="0" presId="urn:microsoft.com/office/officeart/2005/8/layout/venn1"/>
    <dgm:cxn modelId="{811E9D82-AEEE-4D14-B592-B48B69A86D15}" type="presParOf" srcId="{2EC7B525-8CD9-45FA-8836-339D46FDD2A6}" destId="{27C9E895-11CE-41C6-ACB6-0B7DF2E7BF75}" srcOrd="2" destOrd="0" presId="urn:microsoft.com/office/officeart/2005/8/layout/venn1"/>
    <dgm:cxn modelId="{1DF7B629-1731-4669-8635-549801DEF8D2}" type="presParOf" srcId="{2EC7B525-8CD9-45FA-8836-339D46FDD2A6}" destId="{1C55AD7E-CE27-4395-8F69-0864A66B894A}" srcOrd="3" destOrd="0" presId="urn:microsoft.com/office/officeart/2005/8/layout/venn1"/>
    <dgm:cxn modelId="{1E17B99D-B13E-4E9D-BC53-486E2E9065DD}" type="presParOf" srcId="{2EC7B525-8CD9-45FA-8836-339D46FDD2A6}" destId="{345791E3-323E-460C-838C-F9040B1C4280}" srcOrd="4" destOrd="0" presId="urn:microsoft.com/office/officeart/2005/8/layout/venn1"/>
    <dgm:cxn modelId="{6C666E48-A8AD-40AD-9F3C-6151D092067F}" type="presParOf" srcId="{2EC7B525-8CD9-45FA-8836-339D46FDD2A6}" destId="{7769F623-96A8-497E-915E-632D686D849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B44DA-C928-4387-B026-8530B8BDD5D7}">
      <dsp:nvSpPr>
        <dsp:cNvPr id="0" name=""/>
        <dsp:cNvSpPr/>
      </dsp:nvSpPr>
      <dsp:spPr>
        <a:xfrm>
          <a:off x="1179470" y="60392"/>
          <a:ext cx="2898859" cy="2898859"/>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Sipariş</a:t>
          </a:r>
          <a:endParaRPr lang="en-US" sz="4500" kern="1200" dirty="0">
            <a:latin typeface="+mn-lt"/>
          </a:endParaRPr>
        </a:p>
      </dsp:txBody>
      <dsp:txXfrm>
        <a:off x="1565984" y="567693"/>
        <a:ext cx="2125830" cy="1304486"/>
      </dsp:txXfrm>
    </dsp:sp>
    <dsp:sp modelId="{27C9E895-11CE-41C6-ACB6-0B7DF2E7BF75}">
      <dsp:nvSpPr>
        <dsp:cNvPr id="0" name=""/>
        <dsp:cNvSpPr/>
      </dsp:nvSpPr>
      <dsp:spPr>
        <a:xfrm>
          <a:off x="2225475" y="1872179"/>
          <a:ext cx="2898859" cy="289885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Satın Alma</a:t>
          </a:r>
        </a:p>
      </dsp:txBody>
      <dsp:txXfrm>
        <a:off x="3112043" y="2621051"/>
        <a:ext cx="1739315" cy="1594372"/>
      </dsp:txXfrm>
    </dsp:sp>
    <dsp:sp modelId="{345791E3-323E-460C-838C-F9040B1C4280}">
      <dsp:nvSpPr>
        <dsp:cNvPr id="0" name=""/>
        <dsp:cNvSpPr/>
      </dsp:nvSpPr>
      <dsp:spPr>
        <a:xfrm>
          <a:off x="133465" y="1872179"/>
          <a:ext cx="2898859" cy="289885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Ödeme</a:t>
          </a:r>
        </a:p>
      </dsp:txBody>
      <dsp:txXfrm>
        <a:off x="406441" y="2621051"/>
        <a:ext cx="1739315" cy="159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B44DA-C928-4387-B026-8530B8BDD5D7}">
      <dsp:nvSpPr>
        <dsp:cNvPr id="0" name=""/>
        <dsp:cNvSpPr/>
      </dsp:nvSpPr>
      <dsp:spPr>
        <a:xfrm>
          <a:off x="1179470" y="60392"/>
          <a:ext cx="2898859" cy="2898859"/>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Sipariş</a:t>
          </a:r>
          <a:endParaRPr lang="en-US" sz="4500" kern="1200" dirty="0">
            <a:latin typeface="+mn-lt"/>
          </a:endParaRPr>
        </a:p>
      </dsp:txBody>
      <dsp:txXfrm>
        <a:off x="1565984" y="567693"/>
        <a:ext cx="2125830" cy="1304486"/>
      </dsp:txXfrm>
    </dsp:sp>
    <dsp:sp modelId="{27C9E895-11CE-41C6-ACB6-0B7DF2E7BF75}">
      <dsp:nvSpPr>
        <dsp:cNvPr id="0" name=""/>
        <dsp:cNvSpPr/>
      </dsp:nvSpPr>
      <dsp:spPr>
        <a:xfrm>
          <a:off x="2225475" y="1872179"/>
          <a:ext cx="2898859" cy="289885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Satın Alma</a:t>
          </a:r>
        </a:p>
      </dsp:txBody>
      <dsp:txXfrm>
        <a:off x="3112043" y="2621051"/>
        <a:ext cx="1739315" cy="1594372"/>
      </dsp:txXfrm>
    </dsp:sp>
    <dsp:sp modelId="{345791E3-323E-460C-838C-F9040B1C4280}">
      <dsp:nvSpPr>
        <dsp:cNvPr id="0" name=""/>
        <dsp:cNvSpPr/>
      </dsp:nvSpPr>
      <dsp:spPr>
        <a:xfrm>
          <a:off x="133465" y="1872179"/>
          <a:ext cx="2898859" cy="289885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solidFill>
                <a:srgbClr val="FF0000"/>
              </a:solidFill>
              <a:effectLst/>
              <a:latin typeface="+mn-lt"/>
            </a:rPr>
            <a:t>Ödeme</a:t>
          </a:r>
        </a:p>
      </dsp:txBody>
      <dsp:txXfrm>
        <a:off x="406441" y="2621051"/>
        <a:ext cx="1739315" cy="159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FB44DA-C928-4387-B026-8530B8BDD5D7}">
      <dsp:nvSpPr>
        <dsp:cNvPr id="0" name=""/>
        <dsp:cNvSpPr/>
      </dsp:nvSpPr>
      <dsp:spPr>
        <a:xfrm>
          <a:off x="1179470" y="60392"/>
          <a:ext cx="2898859" cy="2898859"/>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Sipariş</a:t>
          </a:r>
          <a:endParaRPr lang="en-US" sz="4500" kern="1200" dirty="0">
            <a:latin typeface="+mn-lt"/>
          </a:endParaRPr>
        </a:p>
      </dsp:txBody>
      <dsp:txXfrm>
        <a:off x="1565984" y="567693"/>
        <a:ext cx="2125830" cy="1304486"/>
      </dsp:txXfrm>
    </dsp:sp>
    <dsp:sp modelId="{27C9E895-11CE-41C6-ACB6-0B7DF2E7BF75}">
      <dsp:nvSpPr>
        <dsp:cNvPr id="0" name=""/>
        <dsp:cNvSpPr/>
      </dsp:nvSpPr>
      <dsp:spPr>
        <a:xfrm>
          <a:off x="2225475" y="1872179"/>
          <a:ext cx="2898859" cy="2898859"/>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effectLst/>
              <a:latin typeface="+mn-lt"/>
            </a:rPr>
            <a:t>Satın Alma</a:t>
          </a:r>
        </a:p>
      </dsp:txBody>
      <dsp:txXfrm>
        <a:off x="3112043" y="2621051"/>
        <a:ext cx="1739315" cy="1594372"/>
      </dsp:txXfrm>
    </dsp:sp>
    <dsp:sp modelId="{345791E3-323E-460C-838C-F9040B1C4280}">
      <dsp:nvSpPr>
        <dsp:cNvPr id="0" name=""/>
        <dsp:cNvSpPr/>
      </dsp:nvSpPr>
      <dsp:spPr>
        <a:xfrm>
          <a:off x="133465" y="1872179"/>
          <a:ext cx="2898859" cy="2898859"/>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rtlCol="0" anchor="ctr" anchorCtr="0">
          <a:noAutofit/>
        </a:bodyPr>
        <a:lstStyle/>
        <a:p>
          <a:pPr marL="0" marR="0" lvl="0" indent="0" algn="ctr" defTabSz="2000250" rtl="0" eaLnBrk="1" fontAlgn="base" latinLnBrk="0" hangingPunct="1">
            <a:lnSpc>
              <a:spcPct val="71000"/>
            </a:lnSpc>
            <a:spcBef>
              <a:spcPct val="0"/>
            </a:spcBef>
            <a:spcAft>
              <a:spcPct val="35000"/>
            </a:spcAft>
            <a:buClrTx/>
            <a:buSzTx/>
            <a:buFontTx/>
            <a:buNone/>
            <a:tabLst/>
          </a:pPr>
          <a:r>
            <a:rPr lang="tr" sz="4500" b="0" i="0" u="none" strike="noStrike" kern="1200" cap="none" normalizeH="0" dirty="0">
              <a:ln/>
              <a:solidFill>
                <a:schemeClr val="tx1"/>
              </a:solidFill>
              <a:effectLst/>
              <a:latin typeface="+mn-lt"/>
            </a:rPr>
            <a:t>Ödeme</a:t>
          </a:r>
        </a:p>
      </dsp:txBody>
      <dsp:txXfrm>
        <a:off x="406441" y="2621051"/>
        <a:ext cx="1739315" cy="15943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72FDD7E-EBAE-48B5-BAC3-813390DFEA40}" type="datetime1">
              <a:rPr lang="tr-TR" smtClean="0"/>
              <a:t>15.12.2018</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98ED8CD-4E4C-49AC-BDC6-2963BA49E54F}" type="slidenum">
              <a:rPr lang="tr-TR" smtClean="0"/>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DDDFEA5B-1183-4EF3-B6A5-DC9E52B66D30}" type="datetime1">
              <a:rPr lang="tr-TR" noProof="0" smtClean="0"/>
              <a:t>15.12.2018</a:t>
            </a:fld>
            <a:endParaRPr lang="tr-TR" noProof="0"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5FB91549-43BF-425A-AF25-75262019208C}" type="slidenum">
              <a:rPr lang="tr-TR" noProof="0" smtClean="0"/>
              <a:t>‹#›</a:t>
            </a:fld>
            <a:endParaRPr lang="tr-TR" noProof="0"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1</a:t>
            </a:fld>
            <a:endParaRPr lang="tr-TR" dirty="0"/>
          </a:p>
        </p:txBody>
      </p:sp>
    </p:spTree>
    <p:extLst>
      <p:ext uri="{BB962C8B-B14F-4D97-AF65-F5344CB8AC3E}">
        <p14:creationId xmlns:p14="http://schemas.microsoft.com/office/powerpoint/2010/main" val="35317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11</a:t>
            </a:fld>
            <a:endParaRPr lang="tr-TR" dirty="0"/>
          </a:p>
        </p:txBody>
      </p:sp>
    </p:spTree>
    <p:extLst>
      <p:ext uri="{BB962C8B-B14F-4D97-AF65-F5344CB8AC3E}">
        <p14:creationId xmlns:p14="http://schemas.microsoft.com/office/powerpoint/2010/main" val="9824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12</a:t>
            </a:fld>
            <a:endParaRPr lang="tr-TR" dirty="0"/>
          </a:p>
        </p:txBody>
      </p:sp>
    </p:spTree>
    <p:extLst>
      <p:ext uri="{BB962C8B-B14F-4D97-AF65-F5344CB8AC3E}">
        <p14:creationId xmlns:p14="http://schemas.microsoft.com/office/powerpoint/2010/main" val="3266276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13</a:t>
            </a:fld>
            <a:endParaRPr lang="tr-TR" dirty="0"/>
          </a:p>
        </p:txBody>
      </p:sp>
    </p:spTree>
    <p:extLst>
      <p:ext uri="{BB962C8B-B14F-4D97-AF65-F5344CB8AC3E}">
        <p14:creationId xmlns:p14="http://schemas.microsoft.com/office/powerpoint/2010/main" val="214297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14</a:t>
            </a:fld>
            <a:endParaRPr lang="tr-TR" dirty="0"/>
          </a:p>
        </p:txBody>
      </p:sp>
    </p:spTree>
    <p:extLst>
      <p:ext uri="{BB962C8B-B14F-4D97-AF65-F5344CB8AC3E}">
        <p14:creationId xmlns:p14="http://schemas.microsoft.com/office/powerpoint/2010/main" val="1307274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15</a:t>
            </a:fld>
            <a:endParaRPr lang="tr-TR" dirty="0"/>
          </a:p>
        </p:txBody>
      </p:sp>
    </p:spTree>
    <p:extLst>
      <p:ext uri="{BB962C8B-B14F-4D97-AF65-F5344CB8AC3E}">
        <p14:creationId xmlns:p14="http://schemas.microsoft.com/office/powerpoint/2010/main" val="4168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16</a:t>
            </a:fld>
            <a:endParaRPr lang="tr-TR" dirty="0"/>
          </a:p>
        </p:txBody>
      </p:sp>
    </p:spTree>
    <p:extLst>
      <p:ext uri="{BB962C8B-B14F-4D97-AF65-F5344CB8AC3E}">
        <p14:creationId xmlns:p14="http://schemas.microsoft.com/office/powerpoint/2010/main" val="2829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17</a:t>
            </a:fld>
            <a:endParaRPr lang="tr-TR" dirty="0"/>
          </a:p>
        </p:txBody>
      </p:sp>
    </p:spTree>
    <p:extLst>
      <p:ext uri="{BB962C8B-B14F-4D97-AF65-F5344CB8AC3E}">
        <p14:creationId xmlns:p14="http://schemas.microsoft.com/office/powerpoint/2010/main" val="362245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18</a:t>
            </a:fld>
            <a:endParaRPr lang="tr-TR" dirty="0"/>
          </a:p>
        </p:txBody>
      </p:sp>
    </p:spTree>
    <p:extLst>
      <p:ext uri="{BB962C8B-B14F-4D97-AF65-F5344CB8AC3E}">
        <p14:creationId xmlns:p14="http://schemas.microsoft.com/office/powerpoint/2010/main" val="68124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19</a:t>
            </a:fld>
            <a:endParaRPr lang="tr-TR" dirty="0"/>
          </a:p>
        </p:txBody>
      </p:sp>
    </p:spTree>
    <p:extLst>
      <p:ext uri="{BB962C8B-B14F-4D97-AF65-F5344CB8AC3E}">
        <p14:creationId xmlns:p14="http://schemas.microsoft.com/office/powerpoint/2010/main" val="1433640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20</a:t>
            </a:fld>
            <a:endParaRPr lang="tr-TR" dirty="0"/>
          </a:p>
        </p:txBody>
      </p:sp>
    </p:spTree>
    <p:extLst>
      <p:ext uri="{BB962C8B-B14F-4D97-AF65-F5344CB8AC3E}">
        <p14:creationId xmlns:p14="http://schemas.microsoft.com/office/powerpoint/2010/main" val="256811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a:t>
            </a:fld>
            <a:endParaRPr lang="tr-TR" dirty="0"/>
          </a:p>
        </p:txBody>
      </p:sp>
    </p:spTree>
    <p:extLst>
      <p:ext uri="{BB962C8B-B14F-4D97-AF65-F5344CB8AC3E}">
        <p14:creationId xmlns:p14="http://schemas.microsoft.com/office/powerpoint/2010/main" val="187012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21</a:t>
            </a:fld>
            <a:endParaRPr lang="tr-TR" dirty="0"/>
          </a:p>
        </p:txBody>
      </p:sp>
    </p:spTree>
    <p:extLst>
      <p:ext uri="{BB962C8B-B14F-4D97-AF65-F5344CB8AC3E}">
        <p14:creationId xmlns:p14="http://schemas.microsoft.com/office/powerpoint/2010/main" val="383298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22</a:t>
            </a:fld>
            <a:endParaRPr lang="tr-TR" dirty="0"/>
          </a:p>
        </p:txBody>
      </p:sp>
    </p:spTree>
    <p:extLst>
      <p:ext uri="{BB962C8B-B14F-4D97-AF65-F5344CB8AC3E}">
        <p14:creationId xmlns:p14="http://schemas.microsoft.com/office/powerpoint/2010/main" val="1411928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23</a:t>
            </a:fld>
            <a:endParaRPr lang="tr-TR" dirty="0"/>
          </a:p>
        </p:txBody>
      </p:sp>
    </p:spTree>
    <p:extLst>
      <p:ext uri="{BB962C8B-B14F-4D97-AF65-F5344CB8AC3E}">
        <p14:creationId xmlns:p14="http://schemas.microsoft.com/office/powerpoint/2010/main" val="224622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24</a:t>
            </a:fld>
            <a:endParaRPr lang="tr-TR" dirty="0"/>
          </a:p>
        </p:txBody>
      </p:sp>
    </p:spTree>
    <p:extLst>
      <p:ext uri="{BB962C8B-B14F-4D97-AF65-F5344CB8AC3E}">
        <p14:creationId xmlns:p14="http://schemas.microsoft.com/office/powerpoint/2010/main" val="3832216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25</a:t>
            </a:fld>
            <a:endParaRPr lang="tr-TR" dirty="0"/>
          </a:p>
        </p:txBody>
      </p:sp>
    </p:spTree>
    <p:extLst>
      <p:ext uri="{BB962C8B-B14F-4D97-AF65-F5344CB8AC3E}">
        <p14:creationId xmlns:p14="http://schemas.microsoft.com/office/powerpoint/2010/main" val="114813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26</a:t>
            </a:fld>
            <a:endParaRPr lang="tr-TR" dirty="0"/>
          </a:p>
        </p:txBody>
      </p:sp>
    </p:spTree>
    <p:extLst>
      <p:ext uri="{BB962C8B-B14F-4D97-AF65-F5344CB8AC3E}">
        <p14:creationId xmlns:p14="http://schemas.microsoft.com/office/powerpoint/2010/main" val="3408035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27</a:t>
            </a:fld>
            <a:endParaRPr lang="tr-TR" dirty="0"/>
          </a:p>
        </p:txBody>
      </p:sp>
    </p:spTree>
    <p:extLst>
      <p:ext uri="{BB962C8B-B14F-4D97-AF65-F5344CB8AC3E}">
        <p14:creationId xmlns:p14="http://schemas.microsoft.com/office/powerpoint/2010/main" val="1790262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28</a:t>
            </a:fld>
            <a:endParaRPr lang="tr-TR" dirty="0"/>
          </a:p>
        </p:txBody>
      </p:sp>
    </p:spTree>
    <p:extLst>
      <p:ext uri="{BB962C8B-B14F-4D97-AF65-F5344CB8AC3E}">
        <p14:creationId xmlns:p14="http://schemas.microsoft.com/office/powerpoint/2010/main" val="3701525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29</a:t>
            </a:fld>
            <a:endParaRPr lang="tr-TR" dirty="0"/>
          </a:p>
        </p:txBody>
      </p:sp>
    </p:spTree>
    <p:extLst>
      <p:ext uri="{BB962C8B-B14F-4D97-AF65-F5344CB8AC3E}">
        <p14:creationId xmlns:p14="http://schemas.microsoft.com/office/powerpoint/2010/main" val="3148104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30</a:t>
            </a:fld>
            <a:endParaRPr lang="tr-TR" dirty="0"/>
          </a:p>
        </p:txBody>
      </p:sp>
    </p:spTree>
    <p:extLst>
      <p:ext uri="{BB962C8B-B14F-4D97-AF65-F5344CB8AC3E}">
        <p14:creationId xmlns:p14="http://schemas.microsoft.com/office/powerpoint/2010/main" val="410067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3</a:t>
            </a:fld>
            <a:endParaRPr lang="tr-TR" dirty="0"/>
          </a:p>
        </p:txBody>
      </p:sp>
    </p:spTree>
    <p:extLst>
      <p:ext uri="{BB962C8B-B14F-4D97-AF65-F5344CB8AC3E}">
        <p14:creationId xmlns:p14="http://schemas.microsoft.com/office/powerpoint/2010/main" val="2125189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31</a:t>
            </a:fld>
            <a:endParaRPr lang="tr-TR" dirty="0"/>
          </a:p>
        </p:txBody>
      </p:sp>
    </p:spTree>
    <p:extLst>
      <p:ext uri="{BB962C8B-B14F-4D97-AF65-F5344CB8AC3E}">
        <p14:creationId xmlns:p14="http://schemas.microsoft.com/office/powerpoint/2010/main" val="2997947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32</a:t>
            </a:fld>
            <a:endParaRPr lang="tr-TR" dirty="0"/>
          </a:p>
        </p:txBody>
      </p:sp>
    </p:spTree>
    <p:extLst>
      <p:ext uri="{BB962C8B-B14F-4D97-AF65-F5344CB8AC3E}">
        <p14:creationId xmlns:p14="http://schemas.microsoft.com/office/powerpoint/2010/main" val="240999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33</a:t>
            </a:fld>
            <a:endParaRPr lang="tr-TR" dirty="0"/>
          </a:p>
        </p:txBody>
      </p:sp>
    </p:spTree>
    <p:extLst>
      <p:ext uri="{BB962C8B-B14F-4D97-AF65-F5344CB8AC3E}">
        <p14:creationId xmlns:p14="http://schemas.microsoft.com/office/powerpoint/2010/main" val="576279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34</a:t>
            </a:fld>
            <a:endParaRPr lang="tr-TR" dirty="0"/>
          </a:p>
        </p:txBody>
      </p:sp>
    </p:spTree>
    <p:extLst>
      <p:ext uri="{BB962C8B-B14F-4D97-AF65-F5344CB8AC3E}">
        <p14:creationId xmlns:p14="http://schemas.microsoft.com/office/powerpoint/2010/main" val="1752123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35</a:t>
            </a:fld>
            <a:endParaRPr lang="tr-TR" dirty="0"/>
          </a:p>
        </p:txBody>
      </p:sp>
    </p:spTree>
    <p:extLst>
      <p:ext uri="{BB962C8B-B14F-4D97-AF65-F5344CB8AC3E}">
        <p14:creationId xmlns:p14="http://schemas.microsoft.com/office/powerpoint/2010/main" val="530924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36</a:t>
            </a:fld>
            <a:endParaRPr lang="tr-TR" dirty="0"/>
          </a:p>
        </p:txBody>
      </p:sp>
    </p:spTree>
    <p:extLst>
      <p:ext uri="{BB962C8B-B14F-4D97-AF65-F5344CB8AC3E}">
        <p14:creationId xmlns:p14="http://schemas.microsoft.com/office/powerpoint/2010/main" val="678794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37</a:t>
            </a:fld>
            <a:endParaRPr lang="tr-TR" dirty="0"/>
          </a:p>
        </p:txBody>
      </p:sp>
    </p:spTree>
    <p:extLst>
      <p:ext uri="{BB962C8B-B14F-4D97-AF65-F5344CB8AC3E}">
        <p14:creationId xmlns:p14="http://schemas.microsoft.com/office/powerpoint/2010/main" val="344130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5FB91549-43BF-425A-AF25-75262019208C}" type="slidenum">
              <a:rPr lang="tr-TR" smtClean="0"/>
              <a:t>38</a:t>
            </a:fld>
            <a:endParaRPr lang="tr-TR" dirty="0"/>
          </a:p>
        </p:txBody>
      </p:sp>
    </p:spTree>
    <p:extLst>
      <p:ext uri="{BB962C8B-B14F-4D97-AF65-F5344CB8AC3E}">
        <p14:creationId xmlns:p14="http://schemas.microsoft.com/office/powerpoint/2010/main" val="174793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4</a:t>
            </a:fld>
            <a:endParaRPr lang="tr-TR" dirty="0"/>
          </a:p>
        </p:txBody>
      </p:sp>
    </p:spTree>
    <p:extLst>
      <p:ext uri="{BB962C8B-B14F-4D97-AF65-F5344CB8AC3E}">
        <p14:creationId xmlns:p14="http://schemas.microsoft.com/office/powerpoint/2010/main" val="399431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5</a:t>
            </a:fld>
            <a:endParaRPr lang="tr-TR" dirty="0"/>
          </a:p>
        </p:txBody>
      </p:sp>
    </p:spTree>
    <p:extLst>
      <p:ext uri="{BB962C8B-B14F-4D97-AF65-F5344CB8AC3E}">
        <p14:creationId xmlns:p14="http://schemas.microsoft.com/office/powerpoint/2010/main" val="2163483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6</a:t>
            </a:fld>
            <a:endParaRPr lang="tr-TR" dirty="0"/>
          </a:p>
        </p:txBody>
      </p:sp>
    </p:spTree>
    <p:extLst>
      <p:ext uri="{BB962C8B-B14F-4D97-AF65-F5344CB8AC3E}">
        <p14:creationId xmlns:p14="http://schemas.microsoft.com/office/powerpoint/2010/main" val="157017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7</a:t>
            </a:fld>
            <a:endParaRPr lang="tr-TR" dirty="0"/>
          </a:p>
        </p:txBody>
      </p:sp>
    </p:spTree>
    <p:extLst>
      <p:ext uri="{BB962C8B-B14F-4D97-AF65-F5344CB8AC3E}">
        <p14:creationId xmlns:p14="http://schemas.microsoft.com/office/powerpoint/2010/main" val="287299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8</a:t>
            </a:fld>
            <a:endParaRPr lang="tr-TR" dirty="0"/>
          </a:p>
        </p:txBody>
      </p:sp>
    </p:spTree>
    <p:extLst>
      <p:ext uri="{BB962C8B-B14F-4D97-AF65-F5344CB8AC3E}">
        <p14:creationId xmlns:p14="http://schemas.microsoft.com/office/powerpoint/2010/main" val="276027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5FB91549-43BF-425A-AF25-75262019208C}" type="slidenum">
              <a:rPr lang="tr-TR" smtClean="0"/>
              <a:t>10</a:t>
            </a:fld>
            <a:endParaRPr lang="tr-TR" dirty="0"/>
          </a:p>
        </p:txBody>
      </p:sp>
    </p:spTree>
    <p:extLst>
      <p:ext uri="{BB962C8B-B14F-4D97-AF65-F5344CB8AC3E}">
        <p14:creationId xmlns:p14="http://schemas.microsoft.com/office/powerpoint/2010/main" val="3714334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4" name="Grup 3"/>
          <p:cNvGrpSpPr/>
          <p:nvPr/>
        </p:nvGrpSpPr>
        <p:grpSpPr>
          <a:xfrm>
            <a:off x="31542" y="-1"/>
            <a:ext cx="12190413" cy="6858001"/>
            <a:chOff x="-1588" y="0"/>
            <a:chExt cx="12190413" cy="6858001"/>
          </a:xfrm>
        </p:grpSpPr>
        <p:sp>
          <p:nvSpPr>
            <p:cNvPr id="11" name="Dikdörtgen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2" name="Başlık 1"/>
          <p:cNvSpPr>
            <a:spLocks noGrp="1"/>
          </p:cNvSpPr>
          <p:nvPr>
            <p:ph type="ctrTitle"/>
          </p:nvPr>
        </p:nvSpPr>
        <p:spPr>
          <a:xfrm>
            <a:off x="608013" y="609600"/>
            <a:ext cx="3962400" cy="4724399"/>
          </a:xfrm>
        </p:spPr>
        <p:txBody>
          <a:bodyPr rtlCol="0">
            <a:normAutofit/>
          </a:bodyPr>
          <a:lstStyle>
            <a:lvl1pPr>
              <a:defRPr sz="4800"/>
            </a:lvl1pPr>
          </a:lstStyle>
          <a:p>
            <a:pPr rtl="0"/>
            <a:r>
              <a:rPr lang="tr-TR" noProof="0"/>
              <a:t>Asıl başlık stili için tıklayın</a:t>
            </a:r>
            <a:endParaRPr lang="tr-TR" noProof="0" dirty="0"/>
          </a:p>
        </p:txBody>
      </p:sp>
      <p:sp>
        <p:nvSpPr>
          <p:cNvPr id="3" name="Alt Başlık 2"/>
          <p:cNvSpPr>
            <a:spLocks noGrp="1"/>
          </p:cNvSpPr>
          <p:nvPr>
            <p:ph type="subTitle" idx="1"/>
          </p:nvPr>
        </p:nvSpPr>
        <p:spPr>
          <a:xfrm>
            <a:off x="608013" y="5410200"/>
            <a:ext cx="3962400" cy="7620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noProof="0"/>
              <a:t>Asıl alt başlık stilini düzenlemek için tıklayın</a:t>
            </a:r>
            <a:endParaRPr lang="tr-TR" noProof="0" dirty="0"/>
          </a:p>
        </p:txBody>
      </p:sp>
      <p:sp>
        <p:nvSpPr>
          <p:cNvPr id="8" name="Tarih Yer Tutucusu 7"/>
          <p:cNvSpPr>
            <a:spLocks noGrp="1"/>
          </p:cNvSpPr>
          <p:nvPr>
            <p:ph type="dt" sz="half" idx="10"/>
          </p:nvPr>
        </p:nvSpPr>
        <p:spPr/>
        <p:txBody>
          <a:bodyPr rtlCol="0"/>
          <a:lstStyle>
            <a:lvl1pPr>
              <a:defRPr>
                <a:solidFill>
                  <a:schemeClr val="tx1"/>
                </a:solidFill>
              </a:defRPr>
            </a:lvl1pPr>
          </a:lstStyle>
          <a:p>
            <a:pPr rtl="0"/>
            <a:fld id="{32BF8185-2B62-42E8-8118-673F893A3F84}" type="datetime1">
              <a:rPr lang="tr-TR" noProof="0" smtClean="0"/>
              <a:t>15.12.2018</a:t>
            </a:fld>
            <a:endParaRPr lang="tr-TR" noProof="0" dirty="0"/>
          </a:p>
        </p:txBody>
      </p:sp>
      <p:sp>
        <p:nvSpPr>
          <p:cNvPr id="9" name="Alt Bilgi Yer Tutucusu 8"/>
          <p:cNvSpPr>
            <a:spLocks noGrp="1"/>
          </p:cNvSpPr>
          <p:nvPr>
            <p:ph type="ftr" sz="quarter" idx="11"/>
          </p:nvPr>
        </p:nvSpPr>
        <p:spPr bwMode="ltGray"/>
        <p:txBody>
          <a:bodyPr rtlCol="0"/>
          <a:lstStyle>
            <a:lvl1pPr>
              <a:defRPr>
                <a:solidFill>
                  <a:schemeClr val="bg1"/>
                </a:solidFill>
              </a:defRPr>
            </a:lvl1pPr>
          </a:lstStyle>
          <a:p>
            <a:pPr rtl="0"/>
            <a:r>
              <a:rPr lang="tr-TR" noProof="0" dirty="0"/>
              <a:t>Alt bilgi ekleme</a:t>
            </a:r>
          </a:p>
        </p:txBody>
      </p:sp>
      <p:sp>
        <p:nvSpPr>
          <p:cNvPr id="10" name="Slayt Numarası Yer Tutucusu 9"/>
          <p:cNvSpPr>
            <a:spLocks noGrp="1"/>
          </p:cNvSpPr>
          <p:nvPr>
            <p:ph type="sldNum" sz="quarter" idx="12"/>
          </p:nvPr>
        </p:nvSpPr>
        <p:spPr bwMode="ltGray"/>
        <p:txBody>
          <a:bodyPr rtlCol="0"/>
          <a:lstStyle>
            <a:lvl1pPr>
              <a:defRPr>
                <a:solidFill>
                  <a:schemeClr val="bg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3" name="Dikey Metin Yer Tutucusu 2"/>
          <p:cNvSpPr>
            <a:spLocks noGrp="1"/>
          </p:cNvSpPr>
          <p:nvPr>
            <p:ph type="body" orient="vert" idx="1" hasCustomPrompt="1"/>
          </p:nvPr>
        </p:nvSpPr>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41AD7544-9C0C-4951-B882-E0BA614B834E}" type="datetime1">
              <a:rPr lang="tr-TR" noProof="0" smtClean="0"/>
              <a:t>15.12.2018</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rtlCol="0"/>
          <a:lstStyle/>
          <a:p>
            <a:pPr rtl="0"/>
            <a:r>
              <a:rPr lang="tr-TR" noProof="0"/>
              <a:t>Asıl başlık stili için tıklayın</a:t>
            </a:r>
            <a:endParaRPr lang="tr-TR" noProof="0" dirty="0"/>
          </a:p>
        </p:txBody>
      </p:sp>
      <p:sp>
        <p:nvSpPr>
          <p:cNvPr id="3" name="Dikey Metin Yer Tutucusu 2"/>
          <p:cNvSpPr>
            <a:spLocks noGrp="1"/>
          </p:cNvSpPr>
          <p:nvPr>
            <p:ph type="body" orient="vert" idx="1" hasCustomPrompt="1"/>
          </p:nvPr>
        </p:nvSpPr>
        <p:spPr>
          <a:xfrm>
            <a:off x="608012" y="685800"/>
            <a:ext cx="9474253" cy="5486400"/>
          </a:xfrm>
        </p:spPr>
        <p:txBody>
          <a:bodyPr vert="eaVert" rtlCol="0"/>
          <a:lstStyle>
            <a:lvl1pPr>
              <a:defRPr/>
            </a:lvl1pPr>
            <a:lvl2pPr>
              <a:defRPr/>
            </a:lvl2pPr>
            <a:lvl3pPr>
              <a:defRPr/>
            </a:lvl3pPr>
            <a:lvl4pPr>
              <a:defRPr/>
            </a:lvl4pPr>
            <a:lvl5pPr>
              <a:defRPr/>
            </a:lvl5pPr>
            <a:lvl6pPr>
              <a:defRPr/>
            </a:lvl6pPr>
            <a:lvl7pPr>
              <a:defRPr/>
            </a:lvl7pPr>
            <a:lvl8pPr>
              <a:defRPr baseline="0"/>
            </a:lvl8pPr>
            <a:lvl9pPr>
              <a:defRPr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7CCFFE48-B1F7-4723-B546-925A6DB7D2CB}" type="datetime1">
              <a:rPr lang="tr-TR" noProof="0" smtClean="0"/>
              <a:t>15.12.2018</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7" name="İçerik Yer Tutucusu 2"/>
          <p:cNvSpPr>
            <a:spLocks noGrp="1"/>
          </p:cNvSpPr>
          <p:nvPr>
            <p:ph idx="13" hasCustomPrompt="1"/>
          </p:nvPr>
        </p:nvSpPr>
        <p:spPr>
          <a:xfrm>
            <a:off x="1293812" y="685801"/>
            <a:ext cx="10287000" cy="4190999"/>
          </a:xfrm>
        </p:spPr>
        <p:txBody>
          <a:bodyPr rtlCol="0"/>
          <a:lstStyle>
            <a:lvl1pPr>
              <a:defRPr/>
            </a:lvl1pPr>
            <a:lvl2pPr>
              <a:defRPr/>
            </a:lvl2pPr>
            <a:lvl3pPr>
              <a:defRPr/>
            </a:lvl3pPr>
            <a:lvl4pPr>
              <a:defRPr/>
            </a:lvl4pPr>
            <a:lvl5pPr>
              <a:defRPr/>
            </a:lvl5pPr>
            <a:lvl6pPr>
              <a:defRPr/>
            </a:lvl6pPr>
            <a:lvl7pPr>
              <a:defRPr/>
            </a:lvl7pPr>
            <a:lvl8pPr>
              <a:defRPr/>
            </a:lvl8pPr>
            <a:lvl9pPr>
              <a:defRPr/>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10"/>
          </p:nvPr>
        </p:nvSpPr>
        <p:spPr/>
        <p:txBody>
          <a:bodyPr rtlCol="0"/>
          <a:lstStyle/>
          <a:p>
            <a:pPr rtl="0"/>
            <a:fld id="{D3D4D3E1-607F-4D69-824E-CF61F188897F}" type="datetime1">
              <a:rPr lang="tr-TR" noProof="0" smtClean="0"/>
              <a:t>15.12.2018</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a:t>Alt bilgi ekleme</a:t>
            </a:r>
          </a:p>
        </p:txBody>
      </p:sp>
      <p:sp>
        <p:nvSpPr>
          <p:cNvPr id="6" name="Slayt Numarası Yer Tutucusu 5"/>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14600"/>
            <a:ext cx="8229599" cy="2819400"/>
          </a:xfrm>
        </p:spPr>
        <p:txBody>
          <a:bodyPr rtlCol="0" anchor="b">
            <a:normAutofit/>
          </a:bodyPr>
          <a:lstStyle>
            <a:lvl1pPr algn="l">
              <a:defRPr sz="4800" b="0" cap="none" baseline="0"/>
            </a:lvl1pPr>
          </a:lstStyle>
          <a:p>
            <a:pPr rtl="0"/>
            <a:r>
              <a:rPr lang="tr-TR" noProof="0"/>
              <a:t>Asıl başlık stili için tıklayın</a:t>
            </a:r>
            <a:endParaRPr lang="tr-TR" noProof="0" dirty="0"/>
          </a:p>
        </p:txBody>
      </p:sp>
      <p:sp>
        <p:nvSpPr>
          <p:cNvPr id="3" name="Metin Yer Tutucusu 2"/>
          <p:cNvSpPr>
            <a:spLocks noGrp="1"/>
          </p:cNvSpPr>
          <p:nvPr>
            <p:ph type="body" idx="1"/>
          </p:nvPr>
        </p:nvSpPr>
        <p:spPr>
          <a:xfrm>
            <a:off x="606425" y="5410200"/>
            <a:ext cx="8231187" cy="762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a:t>Asıl metin stillerini düzenle</a:t>
            </a:r>
          </a:p>
        </p:txBody>
      </p:sp>
      <p:sp>
        <p:nvSpPr>
          <p:cNvPr id="7" name="Tarih Yer Tutucusu 6"/>
          <p:cNvSpPr>
            <a:spLocks noGrp="1"/>
          </p:cNvSpPr>
          <p:nvPr>
            <p:ph type="dt" sz="half" idx="10"/>
          </p:nvPr>
        </p:nvSpPr>
        <p:spPr/>
        <p:txBody>
          <a:bodyPr rtlCol="0"/>
          <a:lstStyle/>
          <a:p>
            <a:pPr rtl="0"/>
            <a:fld id="{DD8935EC-89DF-4965-9F24-D476D94EDE4C}" type="datetime1">
              <a:rPr lang="tr-TR" noProof="0" smtClean="0"/>
              <a:t>15.12.2018</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3" name="İçerik Yer Tutucusu 2"/>
          <p:cNvSpPr>
            <a:spLocks noGrp="1"/>
          </p:cNvSpPr>
          <p:nvPr>
            <p:ph sz="half" idx="1" hasCustomPrompt="1"/>
          </p:nvPr>
        </p:nvSpPr>
        <p:spPr>
          <a:xfrm>
            <a:off x="1293813" y="685800"/>
            <a:ext cx="5029200"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İçerik Yer Tutucusu 3"/>
          <p:cNvSpPr>
            <a:spLocks noGrp="1"/>
          </p:cNvSpPr>
          <p:nvPr>
            <p:ph sz="half" idx="2" hasCustomPrompt="1"/>
          </p:nvPr>
        </p:nvSpPr>
        <p:spPr>
          <a:xfrm>
            <a:off x="6551614" y="685800"/>
            <a:ext cx="5029199" cy="4191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Tarih Yer Tutucusu 4"/>
          <p:cNvSpPr>
            <a:spLocks noGrp="1"/>
          </p:cNvSpPr>
          <p:nvPr>
            <p:ph type="dt" sz="half" idx="10"/>
          </p:nvPr>
        </p:nvSpPr>
        <p:spPr/>
        <p:txBody>
          <a:bodyPr rtlCol="0"/>
          <a:lstStyle/>
          <a:p>
            <a:pPr rtl="0"/>
            <a:fld id="{E76BCB2F-AB6F-499C-951A-27FF9D6D8866}" type="datetime1">
              <a:rPr lang="tr-TR" noProof="0" smtClean="0"/>
              <a:t>15.12.2018</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441" y="5105400"/>
            <a:ext cx="10971372" cy="1066800"/>
          </a:xfrm>
        </p:spPr>
        <p:txBody>
          <a:bodyPr rtlCol="0"/>
          <a:lstStyle>
            <a:lvl1pPr>
              <a:defRPr/>
            </a:lvl1pPr>
          </a:lstStyle>
          <a:p>
            <a:pPr rtl="0"/>
            <a:r>
              <a:rPr lang="tr-TR" noProof="0"/>
              <a:t>Asıl başlık stili için tıklayın</a:t>
            </a:r>
            <a:endParaRPr lang="tr-TR" noProof="0" dirty="0"/>
          </a:p>
        </p:txBody>
      </p:sp>
      <p:sp>
        <p:nvSpPr>
          <p:cNvPr id="3" name="Metin Yer Tutucusu 2"/>
          <p:cNvSpPr>
            <a:spLocks noGrp="1"/>
          </p:cNvSpPr>
          <p:nvPr>
            <p:ph type="body" idx="1"/>
          </p:nvPr>
        </p:nvSpPr>
        <p:spPr>
          <a:xfrm>
            <a:off x="1293664"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4" name="İçerik Yer Tutucusu 3"/>
          <p:cNvSpPr>
            <a:spLocks noGrp="1"/>
          </p:cNvSpPr>
          <p:nvPr>
            <p:ph sz="half" idx="2" hasCustomPrompt="1"/>
          </p:nvPr>
        </p:nvSpPr>
        <p:spPr>
          <a:xfrm>
            <a:off x="1293664"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Metin Yer Tutucusu 4"/>
          <p:cNvSpPr>
            <a:spLocks noGrp="1"/>
          </p:cNvSpPr>
          <p:nvPr>
            <p:ph type="body" sz="quarter" idx="3"/>
          </p:nvPr>
        </p:nvSpPr>
        <p:spPr>
          <a:xfrm>
            <a:off x="6551613" y="685800"/>
            <a:ext cx="5029200" cy="990600"/>
          </a:xfrm>
        </p:spPr>
        <p:txBody>
          <a:bodyPr rtlCol="0"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a:t>Asıl metin stillerini düzenle</a:t>
            </a:r>
          </a:p>
        </p:txBody>
      </p:sp>
      <p:sp>
        <p:nvSpPr>
          <p:cNvPr id="6" name="İçerik Yer Tutucusu 5"/>
          <p:cNvSpPr>
            <a:spLocks noGrp="1"/>
          </p:cNvSpPr>
          <p:nvPr>
            <p:ph sz="quarter" idx="4" hasCustomPrompt="1"/>
          </p:nvPr>
        </p:nvSpPr>
        <p:spPr>
          <a:xfrm>
            <a:off x="6550025" y="1752600"/>
            <a:ext cx="5029200" cy="3200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7" name="Tarih Yer Tutucusu 6"/>
          <p:cNvSpPr>
            <a:spLocks noGrp="1"/>
          </p:cNvSpPr>
          <p:nvPr>
            <p:ph type="dt" sz="half" idx="10"/>
          </p:nvPr>
        </p:nvSpPr>
        <p:spPr/>
        <p:txBody>
          <a:bodyPr rtlCol="0"/>
          <a:lstStyle/>
          <a:p>
            <a:pPr rtl="0"/>
            <a:fld id="{24AA6FAA-A316-4EAD-926F-80A179C9A81D}" type="datetime1">
              <a:rPr lang="tr-TR" noProof="0" smtClean="0"/>
              <a:t>15.12.2018</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a:t>Alt bilgi ekleme</a:t>
            </a:r>
          </a:p>
        </p:txBody>
      </p:sp>
      <p:sp>
        <p:nvSpPr>
          <p:cNvPr id="9" name="Slayt Numarası Yer Tutucusu 8"/>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a:t>Asıl başlık stili için tıklayın</a:t>
            </a:r>
            <a:endParaRPr lang="tr-TR" noProof="0" dirty="0"/>
          </a:p>
        </p:txBody>
      </p:sp>
      <p:sp>
        <p:nvSpPr>
          <p:cNvPr id="3" name="Tarih Yer Tutucusu 2"/>
          <p:cNvSpPr>
            <a:spLocks noGrp="1"/>
          </p:cNvSpPr>
          <p:nvPr>
            <p:ph type="dt" sz="half" idx="10"/>
          </p:nvPr>
        </p:nvSpPr>
        <p:spPr/>
        <p:txBody>
          <a:bodyPr rtlCol="0"/>
          <a:lstStyle/>
          <a:p>
            <a:pPr rtl="0"/>
            <a:fld id="{B0B4A84C-946C-412A-9754-CF31EBA94D12}" type="datetime1">
              <a:rPr lang="tr-TR" noProof="0" smtClean="0"/>
              <a:t>15.12.2018</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a:t>Alt bilgi ekleme</a:t>
            </a:r>
          </a:p>
        </p:txBody>
      </p:sp>
      <p:sp>
        <p:nvSpPr>
          <p:cNvPr id="5" name="Slayt Numarası Yer Tutucusu 4"/>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F5A10CBA-B6E6-4994-979C-F115DF4E75CB}" type="datetime1">
              <a:rPr lang="tr-TR" noProof="0" smtClean="0"/>
              <a:t>15.12.2018</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a:t>Alt bilgi ekleme</a:t>
            </a:r>
          </a:p>
        </p:txBody>
      </p:sp>
      <p:sp>
        <p:nvSpPr>
          <p:cNvPr id="4" name="Slayt Numarası Yer Tutucusu 3"/>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Autofit/>
          </a:bodyPr>
          <a:lstStyle>
            <a:lvl1pPr algn="l">
              <a:defRPr sz="3600" b="0"/>
            </a:lvl1pPr>
          </a:lstStyle>
          <a:p>
            <a:pPr rtl="0"/>
            <a:r>
              <a:rPr lang="tr-TR" noProof="0"/>
              <a:t>Asıl başlık stili için tıklayın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3" name="İçerik Yer Tutucusu 2"/>
          <p:cNvSpPr>
            <a:spLocks noGrp="1"/>
          </p:cNvSpPr>
          <p:nvPr>
            <p:ph idx="1" hasCustomPrompt="1"/>
          </p:nvPr>
        </p:nvSpPr>
        <p:spPr>
          <a:xfrm>
            <a:off x="4875212" y="685800"/>
            <a:ext cx="6704171" cy="5486400"/>
          </a:xfrm>
        </p:spPr>
        <p:txBody>
          <a:bodyPr rtlCol="0">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5" name="Tarih Yer Tutucusu 4"/>
          <p:cNvSpPr>
            <a:spLocks noGrp="1"/>
          </p:cNvSpPr>
          <p:nvPr>
            <p:ph type="dt" sz="half" idx="10"/>
          </p:nvPr>
        </p:nvSpPr>
        <p:spPr/>
        <p:txBody>
          <a:bodyPr rtlCol="0"/>
          <a:lstStyle/>
          <a:p>
            <a:pPr rtl="0"/>
            <a:fld id="{19F5528E-BFBE-4EEE-81A1-56CCF3383408}" type="datetime1">
              <a:rPr lang="tr-TR" noProof="0" smtClean="0"/>
              <a:t>15.12.2018</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648200"/>
          </a:xfrm>
        </p:spPr>
        <p:txBody>
          <a:bodyPr rtlCol="0" anchor="b">
            <a:normAutofit/>
          </a:bodyPr>
          <a:lstStyle>
            <a:lvl1pPr algn="l">
              <a:defRPr sz="3600" b="0"/>
            </a:lvl1pPr>
          </a:lstStyle>
          <a:p>
            <a:pPr rtl="0"/>
            <a:r>
              <a:rPr lang="tr-TR" noProof="0"/>
              <a:t>Asıl başlık stili için tıklayın</a:t>
            </a:r>
            <a:endParaRPr lang="tr-TR" noProof="0" dirty="0"/>
          </a:p>
        </p:txBody>
      </p:sp>
      <p:sp>
        <p:nvSpPr>
          <p:cNvPr id="4" name="Metin Yer Tutucusu 3"/>
          <p:cNvSpPr>
            <a:spLocks noGrp="1"/>
          </p:cNvSpPr>
          <p:nvPr>
            <p:ph type="body" sz="half" idx="2"/>
          </p:nvPr>
        </p:nvSpPr>
        <p:spPr>
          <a:xfrm>
            <a:off x="608013" y="5410200"/>
            <a:ext cx="3962400" cy="762000"/>
          </a:xfrm>
        </p:spPr>
        <p:txBody>
          <a:bodyPr rtlCol="0">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a:t>Asıl metin stillerini düzenle</a:t>
            </a:r>
          </a:p>
        </p:txBody>
      </p:sp>
      <p:sp>
        <p:nvSpPr>
          <p:cNvPr id="3" name="Resim Yer Tutucusu 2" descr="Resim eklemek için boş yer tutucu. Yer tutucuya tıklayın ve eklemek istediğiniz resmi seçin"/>
          <p:cNvSpPr>
            <a:spLocks noGrp="1"/>
          </p:cNvSpPr>
          <p:nvPr>
            <p:ph type="pic" idx="1"/>
          </p:nvPr>
        </p:nvSpPr>
        <p:spPr>
          <a:xfrm>
            <a:off x="4875213" y="685800"/>
            <a:ext cx="6705600" cy="5486400"/>
          </a:xfrm>
          <a:ln w="63500">
            <a:solidFill>
              <a:schemeClr val="bg1"/>
            </a:solidFill>
            <a:miter lim="800000"/>
          </a:ln>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a:t>Resim eklemek için simgeye tıklayın</a:t>
            </a:r>
            <a:endParaRPr lang="tr-TR" noProof="0" dirty="0"/>
          </a:p>
        </p:txBody>
      </p:sp>
      <p:sp>
        <p:nvSpPr>
          <p:cNvPr id="5" name="Tarih Yer Tutucusu 4"/>
          <p:cNvSpPr>
            <a:spLocks noGrp="1"/>
          </p:cNvSpPr>
          <p:nvPr>
            <p:ph type="dt" sz="half" idx="10"/>
          </p:nvPr>
        </p:nvSpPr>
        <p:spPr/>
        <p:txBody>
          <a:bodyPr rtlCol="0"/>
          <a:lstStyle/>
          <a:p>
            <a:pPr rtl="0"/>
            <a:fld id="{F0FD3CF7-FEFA-4B2C-8A02-67013FF44D36}" type="datetime1">
              <a:rPr lang="tr-TR" noProof="0" smtClean="0"/>
              <a:t>15.12.2018</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a:t>Alt bilgi ekleme</a:t>
            </a:r>
          </a:p>
        </p:txBody>
      </p:sp>
      <p:sp>
        <p:nvSpPr>
          <p:cNvPr id="7" name="Slayt Numarası Yer Tutucusu 6"/>
          <p:cNvSpPr>
            <a:spLocks noGrp="1"/>
          </p:cNvSpPr>
          <p:nvPr>
            <p:ph type="sldNum" sz="quarter" idx="12"/>
          </p:nvPr>
        </p:nvSpPr>
        <p:spPr/>
        <p:txBody>
          <a:bodyPr rtlCol="0"/>
          <a:lstStyle/>
          <a:p>
            <a:pPr rtl="0"/>
            <a:fld id="{A3F31473-23EB-4724-8B59-FE6D21D89FA4}" type="slidenum">
              <a:rPr lang="tr-TR" noProof="0" smtClean="0"/>
              <a:t>‹#›</a:t>
            </a:fld>
            <a:endParaRPr lang="tr-TR" noProof="0"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Dikdörtgen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rtl="0"/>
            <a:endParaRPr lang="tr-TR" noProof="0" dirty="0"/>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pPr rtl="0"/>
            <a:r>
              <a:rPr lang="tr-TR" noProof="0" dirty="0"/>
              <a:t>Asıl başlık stilini düzenlemek için tıklayın</a:t>
            </a:r>
          </a:p>
        </p:txBody>
      </p:sp>
      <p:sp>
        <p:nvSpPr>
          <p:cNvPr id="4" name="Tarih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solidFill>
              </a:defRPr>
            </a:lvl1pPr>
          </a:lstStyle>
          <a:p>
            <a:pPr rtl="0"/>
            <a:fld id="{B16370B0-4355-400F-BCAD-9979D1B98370}" type="datetime1">
              <a:rPr lang="tr-TR" noProof="0" smtClean="0"/>
              <a:t>15.12.2018</a:t>
            </a:fld>
            <a:endParaRPr lang="tr-TR" noProof="0" dirty="0"/>
          </a:p>
        </p:txBody>
      </p:sp>
      <p:sp>
        <p:nvSpPr>
          <p:cNvPr id="5" name="Alt 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solidFill>
              </a:defRPr>
            </a:lvl1pPr>
          </a:lstStyle>
          <a:p>
            <a:pPr rtl="0"/>
            <a:r>
              <a:rPr lang="tr-TR" noProof="0" dirty="0"/>
              <a:t>Alt bilgi ekleme</a:t>
            </a:r>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solidFill>
              </a:defRPr>
            </a:lvl1pPr>
          </a:lstStyle>
          <a:p>
            <a:pPr rtl="0"/>
            <a:fld id="{A3F31473-23EB-4724-8B59-FE6D21D89FA4}" type="slidenum">
              <a:rPr lang="tr-TR" noProof="0" smtClean="0"/>
              <a:pPr/>
              <a:t>‹#›</a:t>
            </a:fld>
            <a:endParaRPr lang="tr-TR" noProof="0" dirty="0"/>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58134" indent="-285750" algn="l" defTabSz="914400" rtl="0" eaLnBrk="1" latinLnBrk="0" hangingPunct="1">
        <a:lnSpc>
          <a:spcPct val="90000"/>
        </a:lnSpc>
        <a:spcBef>
          <a:spcPts val="600"/>
        </a:spcBef>
        <a:buSzPct val="80000"/>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alomaliye.com/2005/11/01/bankacilik-kanunu-5411-sayili-kanu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alomaliye.com/2009/06/11/karayolu-tasima-yonetmeligi/" TargetMode="External"/><Relationship Id="rId4" Type="http://schemas.openxmlformats.org/officeDocument/2006/relationships/hyperlink" Target="http://www.alomaliye.com/2013/06/27/odeme-ve-menkul-kiymet-mutabakat-sistemleri-6493-sayil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3772" y="332656"/>
            <a:ext cx="4536504" cy="3888431"/>
          </a:xfrm>
        </p:spPr>
        <p:txBody>
          <a:bodyPr rtlCol="0" anchor="ctr">
            <a:normAutofit/>
          </a:bodyPr>
          <a:lstStyle/>
          <a:p>
            <a:pPr rtl="0"/>
            <a:r>
              <a:rPr lang="tr-TR" sz="4400" dirty="0"/>
              <a:t>E-Ticaret Şirketlerinde  Vergisel Yükümlülükler</a:t>
            </a:r>
          </a:p>
        </p:txBody>
      </p:sp>
      <p:sp>
        <p:nvSpPr>
          <p:cNvPr id="3" name="Alt Başlık 2"/>
          <p:cNvSpPr>
            <a:spLocks noGrp="1"/>
          </p:cNvSpPr>
          <p:nvPr>
            <p:ph type="subTitle" idx="1"/>
          </p:nvPr>
        </p:nvSpPr>
        <p:spPr>
          <a:xfrm>
            <a:off x="27902" y="4725144"/>
            <a:ext cx="4842374" cy="827112"/>
          </a:xfrm>
        </p:spPr>
        <p:txBody>
          <a:bodyPr rtlCol="0">
            <a:normAutofit lnSpcReduction="10000"/>
          </a:bodyPr>
          <a:lstStyle/>
          <a:p>
            <a:pPr algn="r" rtl="0"/>
            <a:r>
              <a:rPr lang="tr-TR" sz="3200" b="1" dirty="0"/>
              <a:t>Burhan Eray</a:t>
            </a:r>
          </a:p>
          <a:p>
            <a:pPr algn="r" rtl="0"/>
            <a:r>
              <a:rPr lang="tr-TR" b="1" dirty="0"/>
              <a:t>Mali Müşavir &amp; Bağımsız Denetçi</a:t>
            </a:r>
          </a:p>
        </p:txBody>
      </p:sp>
      <p:pic>
        <p:nvPicPr>
          <p:cNvPr id="4" name="Resim 3"/>
          <p:cNvPicPr>
            <a:picLocks noChangeAspect="1"/>
          </p:cNvPicPr>
          <p:nvPr/>
        </p:nvPicPr>
        <p:blipFill>
          <a:blip r:embed="rId3"/>
          <a:stretch>
            <a:fillRect/>
          </a:stretch>
        </p:blipFill>
        <p:spPr>
          <a:xfrm>
            <a:off x="27902" y="5594419"/>
            <a:ext cx="4842374" cy="1263581"/>
          </a:xfrm>
          <a:prstGeom prst="rect">
            <a:avLst/>
          </a:prstGeom>
        </p:spPr>
      </p:pic>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332656"/>
            <a:ext cx="10585176" cy="1368152"/>
          </a:xfrm>
        </p:spPr>
        <p:txBody>
          <a:bodyPr rtlCol="0" anchor="ctr">
            <a:noAutofit/>
          </a:bodyPr>
          <a:lstStyle/>
          <a:p>
            <a:r>
              <a:rPr lang="tr-TR" sz="2400" b="1" dirty="0"/>
              <a:t>ELEKTRONİK TİCARETİN DÜZENLENMESİ HAKKINDA KANUN</a:t>
            </a:r>
            <a:br>
              <a:rPr lang="tr-TR" sz="2400" dirty="0"/>
            </a:br>
            <a:r>
              <a:rPr lang="tr-TR" sz="2400" b="1" dirty="0" err="1"/>
              <a:t>Kanun</a:t>
            </a:r>
            <a:r>
              <a:rPr lang="tr-TR" sz="2400" b="1" dirty="0"/>
              <a:t> Numarası	: 6563</a:t>
            </a:r>
            <a:br>
              <a:rPr lang="tr-TR" sz="2400" b="1" dirty="0"/>
            </a:br>
            <a:r>
              <a:rPr lang="tr-TR" sz="2400" b="1" dirty="0"/>
              <a:t>Kabul Tarihi		: 23/10/2014</a:t>
            </a:r>
            <a:endParaRPr lang="tr-TR" sz="2400" b="1" dirty="0">
              <a:solidFill>
                <a:srgbClr val="0070C0"/>
              </a:solidFill>
            </a:endParaRPr>
          </a:p>
        </p:txBody>
      </p:sp>
      <p:sp>
        <p:nvSpPr>
          <p:cNvPr id="3" name="İçerik Yer Tutucusu 2"/>
          <p:cNvSpPr>
            <a:spLocks noGrp="1"/>
          </p:cNvSpPr>
          <p:nvPr>
            <p:ph sz="half" idx="1"/>
          </p:nvPr>
        </p:nvSpPr>
        <p:spPr>
          <a:xfrm>
            <a:off x="765820" y="1700808"/>
            <a:ext cx="11017224" cy="4968552"/>
          </a:xfrm>
        </p:spPr>
        <p:txBody>
          <a:bodyPr rtlCol="0">
            <a:normAutofit/>
          </a:bodyPr>
          <a:lstStyle/>
          <a:p>
            <a:r>
              <a:rPr lang="tr-TR" b="1" dirty="0"/>
              <a:t>Bakanlık yetkisi</a:t>
            </a:r>
            <a:endParaRPr lang="tr-TR" dirty="0"/>
          </a:p>
          <a:p>
            <a:r>
              <a:rPr lang="tr-TR" b="1" dirty="0"/>
              <a:t>MADDE 11 –</a:t>
            </a:r>
            <a:r>
              <a:rPr lang="tr-TR" dirty="0"/>
              <a:t> </a:t>
            </a:r>
          </a:p>
          <a:p>
            <a:r>
              <a:rPr lang="tr-TR" dirty="0"/>
              <a:t>(1) Bakanlık, bu Kanunun uygulanması ve elektronik ticaretin gelişimiyle ilgili her türlü tedbiri almaya ve denetimi yapmaya yetkilidir.</a:t>
            </a:r>
          </a:p>
          <a:p>
            <a:r>
              <a:rPr lang="tr-TR" b="1" dirty="0">
                <a:solidFill>
                  <a:srgbClr val="FF0000"/>
                </a:solidFill>
              </a:rPr>
              <a:t>(3) </a:t>
            </a:r>
            <a:r>
              <a:rPr lang="tr-TR" b="1" dirty="0"/>
              <a:t>(Ek:</a:t>
            </a:r>
            <a:r>
              <a:rPr lang="tr-TR" b="1" dirty="0">
                <a:solidFill>
                  <a:srgbClr val="FF0000"/>
                </a:solidFill>
              </a:rPr>
              <a:t>28/11/2017-7061/117 </a:t>
            </a:r>
            <a:r>
              <a:rPr lang="tr-TR" b="1" dirty="0" err="1">
                <a:solidFill>
                  <a:srgbClr val="FF0000"/>
                </a:solidFill>
              </a:rPr>
              <a:t>md</a:t>
            </a:r>
            <a:r>
              <a:rPr lang="tr-TR" b="1" dirty="0" err="1"/>
              <a:t>.</a:t>
            </a:r>
            <a:r>
              <a:rPr lang="tr-TR" b="1" dirty="0"/>
              <a:t>)</a:t>
            </a:r>
            <a:r>
              <a:rPr lang="tr-TR" dirty="0"/>
              <a:t> Kamu kurum ve kuruluşları, kamu kurumu niteliğindeki meslek kuruluşları </a:t>
            </a:r>
            <a:r>
              <a:rPr lang="tr-TR" b="1" u="sng" dirty="0">
                <a:solidFill>
                  <a:srgbClr val="FF0000"/>
                </a:solidFill>
              </a:rPr>
              <a:t>ve diğer gerçek veya tüzel kişiler</a:t>
            </a:r>
            <a:r>
              <a:rPr lang="tr-TR" dirty="0"/>
              <a:t>, elektronik ticaretin gelişiminin izlenebilmesi ve değerlendirilebilmesi amacıyla </a:t>
            </a:r>
            <a:r>
              <a:rPr lang="tr-TR" b="1" u="sng" dirty="0">
                <a:solidFill>
                  <a:srgbClr val="FF0000"/>
                </a:solidFill>
              </a:rPr>
              <a:t>Bakanlık tarafından istenilen bilgileri Bakanlıkça oluşturulan sisteme bildirir.</a:t>
            </a:r>
          </a:p>
          <a:p>
            <a:endParaRPr lang="tr-TR" b="1" dirty="0"/>
          </a:p>
        </p:txBody>
      </p:sp>
    </p:spTree>
    <p:extLst>
      <p:ext uri="{BB962C8B-B14F-4D97-AF65-F5344CB8AC3E}">
        <p14:creationId xmlns:p14="http://schemas.microsoft.com/office/powerpoint/2010/main" val="30983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332656"/>
            <a:ext cx="10585176" cy="1368152"/>
          </a:xfrm>
        </p:spPr>
        <p:txBody>
          <a:bodyPr rtlCol="0" anchor="ctr">
            <a:noAutofit/>
          </a:bodyPr>
          <a:lstStyle/>
          <a:p>
            <a:r>
              <a:rPr lang="tr-TR" sz="2400" b="1" dirty="0"/>
              <a:t>ELEKTRONİK TİCARETİN DÜZENLENMESİ HAKKINDA KANUN</a:t>
            </a:r>
            <a:br>
              <a:rPr lang="tr-TR" sz="2400" dirty="0"/>
            </a:br>
            <a:r>
              <a:rPr lang="tr-TR" sz="2400" b="1" dirty="0" err="1"/>
              <a:t>Kanun</a:t>
            </a:r>
            <a:r>
              <a:rPr lang="tr-TR" sz="2400" b="1" dirty="0"/>
              <a:t> Numarası	: 6563</a:t>
            </a:r>
            <a:br>
              <a:rPr lang="tr-TR" sz="2400" b="1" dirty="0"/>
            </a:br>
            <a:r>
              <a:rPr lang="tr-TR" sz="2400" b="1" dirty="0"/>
              <a:t>Kabul Tarihi		: 23/10/2014</a:t>
            </a:r>
            <a:endParaRPr lang="tr-TR" sz="2400" b="1" dirty="0">
              <a:solidFill>
                <a:srgbClr val="0070C0"/>
              </a:solidFill>
            </a:endParaRPr>
          </a:p>
        </p:txBody>
      </p:sp>
      <p:sp>
        <p:nvSpPr>
          <p:cNvPr id="3" name="İçerik Yer Tutucusu 2"/>
          <p:cNvSpPr>
            <a:spLocks noGrp="1"/>
          </p:cNvSpPr>
          <p:nvPr>
            <p:ph sz="half" idx="1"/>
          </p:nvPr>
        </p:nvSpPr>
        <p:spPr>
          <a:xfrm>
            <a:off x="765820" y="1700808"/>
            <a:ext cx="11017224" cy="4968552"/>
          </a:xfrm>
        </p:spPr>
        <p:txBody>
          <a:bodyPr rtlCol="0">
            <a:normAutofit/>
          </a:bodyPr>
          <a:lstStyle/>
          <a:p>
            <a:r>
              <a:rPr lang="tr-TR" b="1" dirty="0"/>
              <a:t>Bakanlık yetkisi</a:t>
            </a:r>
            <a:endParaRPr lang="tr-TR" dirty="0"/>
          </a:p>
          <a:p>
            <a:r>
              <a:rPr lang="tr-TR" b="1" dirty="0"/>
              <a:t>Cezai hükümler</a:t>
            </a:r>
            <a:endParaRPr lang="tr-TR" dirty="0"/>
          </a:p>
          <a:p>
            <a:r>
              <a:rPr lang="tr-TR" b="1" dirty="0"/>
              <a:t>MADDE 12 –</a:t>
            </a:r>
            <a:r>
              <a:rPr lang="tr-TR" dirty="0"/>
              <a:t> (1) Bu Kanunun;</a:t>
            </a:r>
          </a:p>
          <a:p>
            <a:r>
              <a:rPr lang="tr-TR" dirty="0"/>
              <a:t>d) </a:t>
            </a:r>
            <a:r>
              <a:rPr lang="tr-TR" b="1" dirty="0"/>
              <a:t>(</a:t>
            </a:r>
            <a:r>
              <a:rPr lang="tr-TR" b="1" dirty="0">
                <a:solidFill>
                  <a:srgbClr val="FF0000"/>
                </a:solidFill>
              </a:rPr>
              <a:t>Ek:28/11/2017-7061/118 </a:t>
            </a:r>
            <a:r>
              <a:rPr lang="tr-TR" b="1" dirty="0" err="1">
                <a:solidFill>
                  <a:srgbClr val="FF0000"/>
                </a:solidFill>
              </a:rPr>
              <a:t>md.</a:t>
            </a:r>
            <a:r>
              <a:rPr lang="tr-TR" b="1" dirty="0">
                <a:solidFill>
                  <a:srgbClr val="FF0000"/>
                </a:solidFill>
              </a:rPr>
              <a:t>)</a:t>
            </a:r>
            <a:r>
              <a:rPr lang="tr-TR" dirty="0">
                <a:solidFill>
                  <a:srgbClr val="FF0000"/>
                </a:solidFill>
              </a:rPr>
              <a:t> </a:t>
            </a:r>
            <a:r>
              <a:rPr lang="tr-TR" dirty="0"/>
              <a:t>11 inci maddesinin üçüncü fıkrasına aykırı hareket eden gerçek kişiler ile özel hukuk tüzel kişileri hakkında </a:t>
            </a:r>
            <a:r>
              <a:rPr lang="tr-TR" b="1" dirty="0">
                <a:solidFill>
                  <a:srgbClr val="FF0000"/>
                </a:solidFill>
              </a:rPr>
              <a:t>beş bin </a:t>
            </a:r>
            <a:r>
              <a:rPr lang="tr-TR" dirty="0"/>
              <a:t>Türk lirasından </a:t>
            </a:r>
            <a:r>
              <a:rPr lang="tr-TR" b="1" dirty="0">
                <a:solidFill>
                  <a:srgbClr val="FF0000"/>
                </a:solidFill>
              </a:rPr>
              <a:t>yirmi bin </a:t>
            </a:r>
            <a:r>
              <a:rPr lang="tr-TR" dirty="0"/>
              <a:t>Türk lirasına kadar,</a:t>
            </a:r>
          </a:p>
          <a:p>
            <a:endParaRPr lang="tr-TR" b="1" dirty="0"/>
          </a:p>
        </p:txBody>
      </p:sp>
    </p:spTree>
    <p:extLst>
      <p:ext uri="{BB962C8B-B14F-4D97-AF65-F5344CB8AC3E}">
        <p14:creationId xmlns:p14="http://schemas.microsoft.com/office/powerpoint/2010/main" val="5280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1296144"/>
          </a:xfrm>
        </p:spPr>
        <p:txBody>
          <a:bodyPr rtlCol="0">
            <a:noAutofit/>
          </a:bodyPr>
          <a:lstStyle/>
          <a:p>
            <a:r>
              <a:rPr lang="tr-TR" sz="2400" b="1" dirty="0"/>
              <a:t>433 SIRA NO'LU VERGİ USUL KANUNU GENEL TEBLİĞİ</a:t>
            </a:r>
            <a:br>
              <a:rPr lang="tr-TR" sz="2400" b="1" dirty="0"/>
            </a:br>
            <a:br>
              <a:rPr lang="tr-TR" sz="2400" b="1" dirty="0"/>
            </a:br>
            <a:r>
              <a:rPr lang="it-IT" sz="2400" b="1" dirty="0"/>
              <a:t>Resmi Gazete Tarihi:</a:t>
            </a:r>
            <a:r>
              <a:rPr lang="it-IT" sz="2400" dirty="0"/>
              <a:t> </a:t>
            </a:r>
            <a:r>
              <a:rPr lang="tr-TR" sz="2400" dirty="0"/>
              <a:t>30</a:t>
            </a:r>
            <a:r>
              <a:rPr lang="it-IT" sz="2400" dirty="0"/>
              <a:t>/12/201</a:t>
            </a:r>
            <a:r>
              <a:rPr lang="tr-TR" sz="2400" dirty="0"/>
              <a:t>3</a:t>
            </a:r>
            <a:br>
              <a:rPr lang="it-IT" sz="2400" dirty="0"/>
            </a:br>
            <a:r>
              <a:rPr lang="it-IT" sz="2400" b="1" dirty="0"/>
              <a:t>Resmi Gazete No:</a:t>
            </a:r>
            <a:r>
              <a:rPr lang="it-IT" sz="2400" dirty="0"/>
              <a:t> 2</a:t>
            </a:r>
            <a:r>
              <a:rPr lang="tr-TR" sz="2400" dirty="0"/>
              <a:t>8867</a:t>
            </a:r>
            <a:endParaRPr lang="tr-TR" sz="2400" b="1" dirty="0">
              <a:solidFill>
                <a:srgbClr val="0070C0"/>
              </a:solidFill>
            </a:endParaRPr>
          </a:p>
        </p:txBody>
      </p:sp>
      <p:sp>
        <p:nvSpPr>
          <p:cNvPr id="3" name="İçerik Yer Tutucusu 2"/>
          <p:cNvSpPr>
            <a:spLocks noGrp="1"/>
          </p:cNvSpPr>
          <p:nvPr>
            <p:ph sz="half" idx="1"/>
          </p:nvPr>
        </p:nvSpPr>
        <p:spPr>
          <a:xfrm>
            <a:off x="1053852" y="2060848"/>
            <a:ext cx="10441160" cy="4098032"/>
          </a:xfrm>
        </p:spPr>
        <p:txBody>
          <a:bodyPr rtlCol="0">
            <a:normAutofit/>
          </a:bodyPr>
          <a:lstStyle/>
          <a:p>
            <a:pPr algn="just"/>
            <a:r>
              <a:rPr lang="tr-TR" b="1" dirty="0">
                <a:solidFill>
                  <a:srgbClr val="0070C0"/>
                </a:solidFill>
              </a:rPr>
              <a:t>«</a:t>
            </a:r>
            <a:r>
              <a:rPr lang="tr-TR" b="1" dirty="0">
                <a:solidFill>
                  <a:srgbClr val="FF0000"/>
                </a:solidFill>
              </a:rPr>
              <a:t>İnternet Satışlarında e-Arşiv Uygulaması</a:t>
            </a:r>
            <a:r>
              <a:rPr lang="tr-TR" b="1" dirty="0">
                <a:solidFill>
                  <a:srgbClr val="0070C0"/>
                </a:solidFill>
              </a:rPr>
              <a:t>»</a:t>
            </a:r>
          </a:p>
          <a:p>
            <a:pPr algn="just"/>
            <a:r>
              <a:rPr lang="tr-TR" dirty="0">
                <a:latin typeface="+mj-lt"/>
              </a:rPr>
              <a:t>Buna göre; “</a:t>
            </a:r>
            <a:r>
              <a:rPr lang="tr-TR" u="sng" dirty="0">
                <a:solidFill>
                  <a:srgbClr val="FF0000"/>
                </a:solidFill>
                <a:latin typeface="+mj-lt"/>
              </a:rPr>
              <a:t>internet satışı</a:t>
            </a:r>
            <a:r>
              <a:rPr lang="tr-TR" dirty="0">
                <a:latin typeface="+mj-lt"/>
              </a:rPr>
              <a:t>” bulunan ve </a:t>
            </a:r>
            <a:r>
              <a:rPr lang="tr-TR" u="sng" dirty="0">
                <a:solidFill>
                  <a:srgbClr val="FF0000"/>
                </a:solidFill>
                <a:latin typeface="+mj-lt"/>
              </a:rPr>
              <a:t>belli satış hacmine ulaşan </a:t>
            </a:r>
            <a:r>
              <a:rPr lang="tr-TR" dirty="0">
                <a:latin typeface="+mj-lt"/>
              </a:rPr>
              <a:t>mükelleflerimizin Genel Tebliğler ile belirlenen zamana kadar e-Arşiv uygulamasına geçiş hazırlıklarını tamamlama zorunlulukları bulunmaktadır.</a:t>
            </a:r>
          </a:p>
          <a:p>
            <a:pPr algn="just"/>
            <a:r>
              <a:rPr lang="tr-TR" dirty="0"/>
              <a:t>İnternet üzerinden mal ve hizmet satışı yapan ve 2014 yılı gelir tablosu brüt satış hasılatı tutarı </a:t>
            </a:r>
            <a:r>
              <a:rPr lang="tr-TR" b="1" u="sng" dirty="0">
                <a:solidFill>
                  <a:srgbClr val="FF0000"/>
                </a:solidFill>
              </a:rPr>
              <a:t>5 milyon lira ve üzerinde olan </a:t>
            </a:r>
            <a:r>
              <a:rPr lang="tr-TR" dirty="0"/>
              <a:t>mükellefler, en geç </a:t>
            </a:r>
            <a:r>
              <a:rPr lang="tr-TR" b="1" u="sng" dirty="0">
                <a:solidFill>
                  <a:srgbClr val="FF0000"/>
                </a:solidFill>
              </a:rPr>
              <a:t>1/1/2016 tarihine kadar e-Arşiv Uygulamasına geçmek zorundadır.</a:t>
            </a:r>
            <a:endParaRPr lang="tr-TR" b="1" u="sng" dirty="0">
              <a:solidFill>
                <a:srgbClr val="FF0000"/>
              </a:solidFill>
              <a:latin typeface="+mj-lt"/>
            </a:endParaRPr>
          </a:p>
        </p:txBody>
      </p:sp>
    </p:spTree>
    <p:extLst>
      <p:ext uri="{BB962C8B-B14F-4D97-AF65-F5344CB8AC3E}">
        <p14:creationId xmlns:p14="http://schemas.microsoft.com/office/powerpoint/2010/main" val="36732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404664"/>
            <a:ext cx="10971372" cy="792088"/>
          </a:xfrm>
        </p:spPr>
        <p:txBody>
          <a:bodyPr rtlCol="0"/>
          <a:lstStyle/>
          <a:p>
            <a:pPr rtl="0"/>
            <a:r>
              <a:rPr lang="tr-TR" b="1" dirty="0">
                <a:solidFill>
                  <a:srgbClr val="FF0000"/>
                </a:solidFill>
              </a:rPr>
              <a:t>İnternet Satışı Nedir?</a:t>
            </a:r>
          </a:p>
        </p:txBody>
      </p:sp>
      <p:sp>
        <p:nvSpPr>
          <p:cNvPr id="3" name="İçerik Yer Tutucusu 2"/>
          <p:cNvSpPr>
            <a:spLocks noGrp="1"/>
          </p:cNvSpPr>
          <p:nvPr>
            <p:ph sz="half" idx="1"/>
          </p:nvPr>
        </p:nvSpPr>
        <p:spPr>
          <a:xfrm>
            <a:off x="609441" y="1340768"/>
            <a:ext cx="5713572" cy="5112568"/>
          </a:xfrm>
        </p:spPr>
        <p:txBody>
          <a:bodyPr rtlCol="0">
            <a:normAutofit/>
          </a:bodyPr>
          <a:lstStyle/>
          <a:p>
            <a:pPr algn="just"/>
            <a:r>
              <a:rPr lang="tr-TR" dirty="0"/>
              <a:t>“Mal ve hizmetlerin sipariş ve satın alma süreçlerinin tamamının internet üzerinden gerçekleştiği satış biçimini ifade eder.” şeklinde tanımlanmıştır. </a:t>
            </a:r>
          </a:p>
          <a:p>
            <a:pPr algn="just"/>
            <a:r>
              <a:rPr lang="tr-TR" dirty="0"/>
              <a:t>İnternet satışı kavramından; sipariş, satın alma ve satın alma sürecinin bir parçası olan ödeme sürecinde satıcının alıcı ile fiziki olarak karşı karşıya gelmeden yaptığı satışlar anlaşılmalıdır.</a:t>
            </a:r>
          </a:p>
        </p:txBody>
      </p:sp>
      <p:graphicFrame>
        <p:nvGraphicFramePr>
          <p:cNvPr id="5" name="İçerik Yer Tutucusu 4" descr="4 görev arasında örtüşen ilişkileri gösteren temel venn diyagramı"/>
          <p:cNvGraphicFramePr>
            <a:graphicFrameLocks noGrp="1"/>
          </p:cNvGraphicFramePr>
          <p:nvPr>
            <p:ph sz="half" idx="2"/>
            <p:extLst>
              <p:ext uri="{D42A27DB-BD31-4B8C-83A1-F6EECF244321}">
                <p14:modId xmlns:p14="http://schemas.microsoft.com/office/powerpoint/2010/main" val="3813978296"/>
              </p:ext>
            </p:extLst>
          </p:nvPr>
        </p:nvGraphicFramePr>
        <p:xfrm>
          <a:off x="6454452" y="1196752"/>
          <a:ext cx="5257800" cy="483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6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404664"/>
            <a:ext cx="10971372" cy="792088"/>
          </a:xfrm>
        </p:spPr>
        <p:txBody>
          <a:bodyPr rtlCol="0"/>
          <a:lstStyle/>
          <a:p>
            <a:pPr rtl="0"/>
            <a:r>
              <a:rPr lang="tr-TR" b="1" dirty="0">
                <a:solidFill>
                  <a:srgbClr val="FF0000"/>
                </a:solidFill>
              </a:rPr>
              <a:t>İnternet Satışı Nedir?</a:t>
            </a:r>
          </a:p>
        </p:txBody>
      </p:sp>
      <p:sp>
        <p:nvSpPr>
          <p:cNvPr id="3" name="İçerik Yer Tutucusu 2"/>
          <p:cNvSpPr>
            <a:spLocks noGrp="1"/>
          </p:cNvSpPr>
          <p:nvPr>
            <p:ph sz="half" idx="1"/>
          </p:nvPr>
        </p:nvSpPr>
        <p:spPr>
          <a:xfrm>
            <a:off x="609441" y="1340768"/>
            <a:ext cx="5713572" cy="5112568"/>
          </a:xfrm>
        </p:spPr>
        <p:txBody>
          <a:bodyPr rtlCol="0">
            <a:normAutofit/>
          </a:bodyPr>
          <a:lstStyle/>
          <a:p>
            <a:pPr algn="just"/>
            <a:r>
              <a:rPr lang="tr-TR" dirty="0"/>
              <a:t>İnternet satışı kavramı; satış sürecinin bir parçası olan ödemenin de satıcı ile alıcının </a:t>
            </a:r>
            <a:r>
              <a:rPr lang="tr-TR" b="1" u="sng" dirty="0">
                <a:solidFill>
                  <a:srgbClr val="FF0000"/>
                </a:solidFill>
              </a:rPr>
              <a:t>fiziki olarak karşı karşıya gelmeden</a:t>
            </a:r>
            <a:r>
              <a:rPr lang="tr-TR" dirty="0"/>
              <a:t>, internet üzerinden ya da uzaktan ödeme şekilleri ile (internet üzerinden kartlı ödemeler, EFT/Havale, Swift, aracı hizmet sağlayıcı, ödeme kuruluşu, kapıda ödemeli kargo, posta çeki veya havalesi vb.) yapılıyor olmasını gerektirmektedir. </a:t>
            </a:r>
          </a:p>
        </p:txBody>
      </p:sp>
      <p:graphicFrame>
        <p:nvGraphicFramePr>
          <p:cNvPr id="5" name="İçerik Yer Tutucusu 4" descr="4 görev arasında örtüşen ilişkileri gösteren temel venn diyagramı"/>
          <p:cNvGraphicFramePr>
            <a:graphicFrameLocks noGrp="1"/>
          </p:cNvGraphicFramePr>
          <p:nvPr>
            <p:ph sz="half" idx="2"/>
            <p:extLst>
              <p:ext uri="{D42A27DB-BD31-4B8C-83A1-F6EECF244321}">
                <p14:modId xmlns:p14="http://schemas.microsoft.com/office/powerpoint/2010/main" val="400918289"/>
              </p:ext>
            </p:extLst>
          </p:nvPr>
        </p:nvGraphicFramePr>
        <p:xfrm>
          <a:off x="6454452" y="1196752"/>
          <a:ext cx="5257800" cy="483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71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9796" y="404664"/>
            <a:ext cx="10971372" cy="792088"/>
          </a:xfrm>
        </p:spPr>
        <p:txBody>
          <a:bodyPr rtlCol="0"/>
          <a:lstStyle/>
          <a:p>
            <a:pPr rtl="0"/>
            <a:r>
              <a:rPr lang="tr-TR" b="1" dirty="0">
                <a:solidFill>
                  <a:srgbClr val="FF0000"/>
                </a:solidFill>
              </a:rPr>
              <a:t>İnternet Satışı Nedir?</a:t>
            </a:r>
          </a:p>
        </p:txBody>
      </p:sp>
      <p:sp>
        <p:nvSpPr>
          <p:cNvPr id="3" name="İçerik Yer Tutucusu 2"/>
          <p:cNvSpPr>
            <a:spLocks noGrp="1"/>
          </p:cNvSpPr>
          <p:nvPr>
            <p:ph sz="half" idx="1"/>
          </p:nvPr>
        </p:nvSpPr>
        <p:spPr>
          <a:xfrm>
            <a:off x="549796" y="1340768"/>
            <a:ext cx="6048671" cy="5112568"/>
          </a:xfrm>
        </p:spPr>
        <p:txBody>
          <a:bodyPr rtlCol="0">
            <a:normAutofit/>
          </a:bodyPr>
          <a:lstStyle/>
          <a:p>
            <a:pPr algn="just"/>
            <a:r>
              <a:rPr lang="tr-TR" dirty="0"/>
              <a:t>Sipariş, satın alma ve ödeme süreçlerinin yukarıda yer alan açıklamalara uygun şekilde gerçekleştirilmesi halinde söz konusu satış, internet üzerinden yapılan satış kapsamında değerlendirilecek olup, </a:t>
            </a:r>
            <a:r>
              <a:rPr lang="tr-TR" b="1" u="sng" dirty="0">
                <a:solidFill>
                  <a:srgbClr val="FF0000"/>
                </a:solidFill>
              </a:rPr>
              <a:t>satışa konu malın tesliminin veya hizmetin ifasının</a:t>
            </a:r>
            <a:r>
              <a:rPr lang="tr-TR" dirty="0"/>
              <a:t> </a:t>
            </a:r>
            <a:r>
              <a:rPr lang="tr-TR" b="1" u="sng" dirty="0">
                <a:solidFill>
                  <a:srgbClr val="0070C0"/>
                </a:solidFill>
              </a:rPr>
              <a:t>kim tarafından</a:t>
            </a:r>
            <a:r>
              <a:rPr lang="tr-TR" dirty="0"/>
              <a:t>, ne şekilde ve ne zaman yapıldığının internet satışı kapsamının belirlenmesinde herhangi bir etkisi bulunmamaktadır.</a:t>
            </a:r>
          </a:p>
        </p:txBody>
      </p:sp>
      <p:graphicFrame>
        <p:nvGraphicFramePr>
          <p:cNvPr id="5" name="İçerik Yer Tutucusu 4" descr="4 görev arasında örtüşen ilişkileri gösteren temel venn diyagramı"/>
          <p:cNvGraphicFramePr>
            <a:graphicFrameLocks noGrp="1"/>
          </p:cNvGraphicFramePr>
          <p:nvPr>
            <p:ph sz="half" idx="2"/>
            <p:extLst>
              <p:ext uri="{D42A27DB-BD31-4B8C-83A1-F6EECF244321}">
                <p14:modId xmlns:p14="http://schemas.microsoft.com/office/powerpoint/2010/main" val="86071758"/>
              </p:ext>
            </p:extLst>
          </p:nvPr>
        </p:nvGraphicFramePr>
        <p:xfrm>
          <a:off x="6454452" y="1196752"/>
          <a:ext cx="5257800" cy="4831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093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1296144"/>
          </a:xfrm>
        </p:spPr>
        <p:txBody>
          <a:bodyPr rtlCol="0">
            <a:noAutofit/>
          </a:bodyPr>
          <a:lstStyle/>
          <a:p>
            <a:r>
              <a:rPr lang="tr-TR" sz="2400" b="1" dirty="0"/>
              <a:t>433 SIRA NO'LU VERGİ USUL KANUNU GENEL TEBLİĞİ</a:t>
            </a:r>
            <a:br>
              <a:rPr lang="tr-TR" sz="2400" b="1" dirty="0"/>
            </a:br>
            <a:br>
              <a:rPr lang="tr-TR" sz="2400" b="1" dirty="0"/>
            </a:br>
            <a:r>
              <a:rPr lang="it-IT" sz="2400" b="1" dirty="0"/>
              <a:t>Resmi Gazete Tarihi:</a:t>
            </a:r>
            <a:r>
              <a:rPr lang="it-IT" sz="2400" dirty="0"/>
              <a:t> </a:t>
            </a:r>
            <a:r>
              <a:rPr lang="tr-TR" sz="2400" dirty="0"/>
              <a:t>30</a:t>
            </a:r>
            <a:r>
              <a:rPr lang="it-IT" sz="2400" dirty="0"/>
              <a:t>/12/201</a:t>
            </a:r>
            <a:r>
              <a:rPr lang="tr-TR" sz="2400" dirty="0"/>
              <a:t>3</a:t>
            </a:r>
            <a:br>
              <a:rPr lang="it-IT" sz="2400" dirty="0"/>
            </a:br>
            <a:r>
              <a:rPr lang="it-IT" sz="2400" b="1" dirty="0"/>
              <a:t>Resmi Gazete No:</a:t>
            </a:r>
            <a:r>
              <a:rPr lang="it-IT" sz="2400" dirty="0"/>
              <a:t> 2</a:t>
            </a:r>
            <a:r>
              <a:rPr lang="tr-TR" sz="2400" dirty="0"/>
              <a:t>8867</a:t>
            </a:r>
            <a:endParaRPr lang="tr-TR" sz="2400" b="1" dirty="0">
              <a:solidFill>
                <a:srgbClr val="0070C0"/>
              </a:solidFill>
            </a:endParaRPr>
          </a:p>
        </p:txBody>
      </p:sp>
      <p:sp>
        <p:nvSpPr>
          <p:cNvPr id="3" name="İçerik Yer Tutucusu 2"/>
          <p:cNvSpPr>
            <a:spLocks noGrp="1"/>
          </p:cNvSpPr>
          <p:nvPr>
            <p:ph sz="half" idx="1"/>
          </p:nvPr>
        </p:nvSpPr>
        <p:spPr>
          <a:xfrm>
            <a:off x="1053852" y="2060848"/>
            <a:ext cx="10441160" cy="4098032"/>
          </a:xfrm>
        </p:spPr>
        <p:txBody>
          <a:bodyPr rtlCol="0">
            <a:normAutofit fontScale="92500" lnSpcReduction="10000"/>
          </a:bodyPr>
          <a:lstStyle/>
          <a:p>
            <a:pPr marL="0" indent="0" algn="ctr">
              <a:buNone/>
            </a:pPr>
            <a:r>
              <a:rPr lang="tr-TR" b="1" dirty="0">
                <a:solidFill>
                  <a:srgbClr val="002060"/>
                </a:solidFill>
              </a:rPr>
              <a:t>E-Fatura ile E-Arşiv Fatura arasındaki Fark</a:t>
            </a:r>
          </a:p>
          <a:p>
            <a:r>
              <a:rPr lang="tr-TR" dirty="0"/>
              <a:t>Vergi Usul Kanunu hükümlerine göre fatura, </a:t>
            </a:r>
            <a:r>
              <a:rPr lang="tr-TR" b="1" u="sng" dirty="0">
                <a:solidFill>
                  <a:srgbClr val="FF0000"/>
                </a:solidFill>
              </a:rPr>
              <a:t>kâğıt ortamında en az iki nüsha</a:t>
            </a:r>
            <a:r>
              <a:rPr lang="tr-TR" dirty="0"/>
              <a:t> olarak düzenlenerek </a:t>
            </a:r>
            <a:r>
              <a:rPr lang="tr-TR" b="1" u="sng" dirty="0">
                <a:solidFill>
                  <a:srgbClr val="FF0000"/>
                </a:solidFill>
              </a:rPr>
              <a:t>ilk nüshası (aslı) müşteriye verilen</a:t>
            </a:r>
            <a:r>
              <a:rPr lang="tr-TR" dirty="0"/>
              <a:t>, </a:t>
            </a:r>
            <a:r>
              <a:rPr lang="tr-TR" b="1" u="sng" dirty="0">
                <a:solidFill>
                  <a:srgbClr val="FF0000"/>
                </a:solidFill>
              </a:rPr>
              <a:t>ikinci nüshası ise yine kâğıt ortamında</a:t>
            </a:r>
            <a:r>
              <a:rPr lang="tr-TR" dirty="0"/>
              <a:t> aynı Kanunun muhafaza ve ibraz hükümlerine göre mükelleflerce </a:t>
            </a:r>
            <a:r>
              <a:rPr lang="tr-TR" b="1" u="sng" dirty="0">
                <a:solidFill>
                  <a:srgbClr val="FF0000"/>
                </a:solidFill>
              </a:rPr>
              <a:t>saklanılan bir belgedir.</a:t>
            </a:r>
          </a:p>
          <a:p>
            <a:r>
              <a:rPr lang="tr-TR" dirty="0"/>
              <a:t>Bu tebliğ kapsamında elektronik ortamda oluşturulan faturanın, alıcısına </a:t>
            </a:r>
            <a:r>
              <a:rPr lang="tr-TR" b="1" u="sng" dirty="0">
                <a:solidFill>
                  <a:srgbClr val="FF0000"/>
                </a:solidFill>
              </a:rPr>
              <a:t>kâğıt olarak gönderilen veya elektronik ortamda iletilen şekli belgenin aslı,</a:t>
            </a:r>
            <a:r>
              <a:rPr lang="tr-TR" dirty="0"/>
              <a:t> düzenleyen tarafından </a:t>
            </a:r>
            <a:r>
              <a:rPr lang="tr-TR" b="1" u="sng" dirty="0">
                <a:solidFill>
                  <a:srgbClr val="0070C0"/>
                </a:solidFill>
              </a:rPr>
              <a:t>muhafaza edilen elektronik hali ise ikinci nüsha hükmündedir.</a:t>
            </a:r>
            <a:r>
              <a:rPr lang="tr-TR" dirty="0"/>
              <a:t> Bu Tebliğ kapsamında Başkanlıktan e-arşiv izni alan mükellefler, </a:t>
            </a:r>
            <a:r>
              <a:rPr lang="tr-TR" b="1" u="sng" dirty="0">
                <a:solidFill>
                  <a:srgbClr val="0070C0"/>
                </a:solidFill>
              </a:rPr>
              <a:t>elektronik ortamda oluşturdukları faturayı elektronik ortamda muhafaza ederler.</a:t>
            </a:r>
          </a:p>
        </p:txBody>
      </p:sp>
    </p:spTree>
    <p:extLst>
      <p:ext uri="{BB962C8B-B14F-4D97-AF65-F5344CB8AC3E}">
        <p14:creationId xmlns:p14="http://schemas.microsoft.com/office/powerpoint/2010/main" val="391447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1296144"/>
          </a:xfrm>
        </p:spPr>
        <p:txBody>
          <a:bodyPr rtlCol="0">
            <a:noAutofit/>
          </a:bodyPr>
          <a:lstStyle/>
          <a:p>
            <a:r>
              <a:rPr lang="tr-TR" sz="2400" b="1" dirty="0"/>
              <a:t>433 SIRA NO'LU VERGİ USUL KANUNU GENEL TEBLİĞİ</a:t>
            </a:r>
            <a:br>
              <a:rPr lang="tr-TR" sz="2400" b="1" dirty="0"/>
            </a:br>
            <a:br>
              <a:rPr lang="tr-TR" sz="2400" b="1" dirty="0"/>
            </a:br>
            <a:r>
              <a:rPr lang="it-IT" sz="2400" b="1" dirty="0"/>
              <a:t>Resmi Gazete Tarihi:</a:t>
            </a:r>
            <a:r>
              <a:rPr lang="it-IT" sz="2400" dirty="0"/>
              <a:t> </a:t>
            </a:r>
            <a:r>
              <a:rPr lang="tr-TR" sz="2400" dirty="0"/>
              <a:t>30</a:t>
            </a:r>
            <a:r>
              <a:rPr lang="it-IT" sz="2400" dirty="0"/>
              <a:t>/12/201</a:t>
            </a:r>
            <a:r>
              <a:rPr lang="tr-TR" sz="2400" dirty="0"/>
              <a:t>3</a:t>
            </a:r>
            <a:br>
              <a:rPr lang="it-IT" sz="2400" dirty="0"/>
            </a:br>
            <a:r>
              <a:rPr lang="it-IT" sz="2400" b="1" dirty="0"/>
              <a:t>Resmi Gazete No:</a:t>
            </a:r>
            <a:r>
              <a:rPr lang="it-IT" sz="2400" dirty="0"/>
              <a:t> 2</a:t>
            </a:r>
            <a:r>
              <a:rPr lang="tr-TR" sz="2400" dirty="0"/>
              <a:t>8867</a:t>
            </a:r>
            <a:endParaRPr lang="tr-TR" sz="2400" b="1" dirty="0">
              <a:solidFill>
                <a:srgbClr val="0070C0"/>
              </a:solidFill>
            </a:endParaRPr>
          </a:p>
        </p:txBody>
      </p:sp>
      <p:sp>
        <p:nvSpPr>
          <p:cNvPr id="3" name="İçerik Yer Tutucusu 2"/>
          <p:cNvSpPr>
            <a:spLocks noGrp="1"/>
          </p:cNvSpPr>
          <p:nvPr>
            <p:ph sz="half" idx="1"/>
          </p:nvPr>
        </p:nvSpPr>
        <p:spPr>
          <a:xfrm>
            <a:off x="1053852" y="2060848"/>
            <a:ext cx="10441160" cy="4098032"/>
          </a:xfrm>
        </p:spPr>
        <p:txBody>
          <a:bodyPr rtlCol="0">
            <a:normAutofit/>
          </a:bodyPr>
          <a:lstStyle/>
          <a:p>
            <a:pPr marL="0" indent="0" algn="ctr">
              <a:buNone/>
            </a:pPr>
            <a:r>
              <a:rPr lang="tr-TR" b="1" dirty="0">
                <a:solidFill>
                  <a:srgbClr val="002060"/>
                </a:solidFill>
              </a:rPr>
              <a:t>E-Arşiv Fatura Sevk İrsaliyesi yerine geçer.</a:t>
            </a:r>
          </a:p>
          <a:p>
            <a:pPr algn="just"/>
            <a:r>
              <a:rPr lang="tr-TR" dirty="0"/>
              <a:t>e-Arşiv Uygulamasına geçiş yapan mükellefler, internet üzerinden vergi mükellefi olmayanlara yaptıkları satışlara ait e-Arşiv faturalarını </a:t>
            </a:r>
            <a:r>
              <a:rPr lang="tr-TR" b="1" u="sng" dirty="0">
                <a:solidFill>
                  <a:srgbClr val="FF0000"/>
                </a:solidFill>
              </a:rPr>
              <a:t>elektronik ortamda </a:t>
            </a:r>
            <a:r>
              <a:rPr lang="tr-TR" dirty="0"/>
              <a:t>iletmek zorundadır. Söz konusu satışlarda Tebliğin “7.2 Vergi Mükellefi Olmayanlara Faturanın Teslimi” başlıklı bölümünde açıklanan </a:t>
            </a:r>
            <a:r>
              <a:rPr lang="tr-TR" b="1" u="sng" dirty="0">
                <a:solidFill>
                  <a:srgbClr val="FF0000"/>
                </a:solidFill>
              </a:rPr>
              <a:t>kâğıt çıktının sevk edilen malın yanında bulunması gerekmektedir. </a:t>
            </a:r>
            <a:endParaRPr lang="tr-TR" b="1" u="sng" dirty="0">
              <a:solidFill>
                <a:srgbClr val="FF0000"/>
              </a:solidFill>
              <a:latin typeface="+mj-lt"/>
            </a:endParaRPr>
          </a:p>
        </p:txBody>
      </p:sp>
    </p:spTree>
    <p:extLst>
      <p:ext uri="{BB962C8B-B14F-4D97-AF65-F5344CB8AC3E}">
        <p14:creationId xmlns:p14="http://schemas.microsoft.com/office/powerpoint/2010/main" val="704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1296144"/>
          </a:xfrm>
        </p:spPr>
        <p:txBody>
          <a:bodyPr rtlCol="0">
            <a:noAutofit/>
          </a:bodyPr>
          <a:lstStyle/>
          <a:p>
            <a:r>
              <a:rPr lang="tr-TR" sz="2400" b="1" dirty="0"/>
              <a:t>433 SIRA NO'LU VERGİ USUL KANUNU GENEL TEBLİĞİ</a:t>
            </a:r>
            <a:br>
              <a:rPr lang="tr-TR" sz="2400" b="1" dirty="0"/>
            </a:br>
            <a:br>
              <a:rPr lang="tr-TR" sz="2400" b="1" dirty="0"/>
            </a:br>
            <a:r>
              <a:rPr lang="it-IT" sz="2400" b="1" dirty="0"/>
              <a:t>Resmi Gazete Tarihi:</a:t>
            </a:r>
            <a:r>
              <a:rPr lang="it-IT" sz="2400" dirty="0"/>
              <a:t> </a:t>
            </a:r>
            <a:r>
              <a:rPr lang="tr-TR" sz="2400" dirty="0"/>
              <a:t>30</a:t>
            </a:r>
            <a:r>
              <a:rPr lang="it-IT" sz="2400" dirty="0"/>
              <a:t>/12/201</a:t>
            </a:r>
            <a:r>
              <a:rPr lang="tr-TR" sz="2400" dirty="0"/>
              <a:t>3</a:t>
            </a:r>
            <a:br>
              <a:rPr lang="it-IT" sz="2400" dirty="0"/>
            </a:br>
            <a:r>
              <a:rPr lang="it-IT" sz="2400" b="1" dirty="0"/>
              <a:t>Resmi Gazete No:</a:t>
            </a:r>
            <a:r>
              <a:rPr lang="it-IT" sz="2400" dirty="0"/>
              <a:t> 2</a:t>
            </a:r>
            <a:r>
              <a:rPr lang="tr-TR" sz="2400" dirty="0"/>
              <a:t>8867</a:t>
            </a:r>
            <a:endParaRPr lang="tr-TR" sz="2400" b="1" dirty="0">
              <a:solidFill>
                <a:srgbClr val="0070C0"/>
              </a:solidFill>
            </a:endParaRPr>
          </a:p>
        </p:txBody>
      </p:sp>
      <p:sp>
        <p:nvSpPr>
          <p:cNvPr id="3" name="İçerik Yer Tutucusu 2"/>
          <p:cNvSpPr>
            <a:spLocks noGrp="1"/>
          </p:cNvSpPr>
          <p:nvPr>
            <p:ph sz="half" idx="1"/>
          </p:nvPr>
        </p:nvSpPr>
        <p:spPr>
          <a:xfrm>
            <a:off x="1053852" y="2060848"/>
            <a:ext cx="10441160" cy="4098032"/>
          </a:xfrm>
        </p:spPr>
        <p:txBody>
          <a:bodyPr rtlCol="0">
            <a:normAutofit/>
          </a:bodyPr>
          <a:lstStyle/>
          <a:p>
            <a:pPr algn="just"/>
            <a:endParaRPr lang="tr-TR" dirty="0"/>
          </a:p>
          <a:p>
            <a:pPr algn="just"/>
            <a:r>
              <a:rPr lang="tr-TR" dirty="0"/>
              <a:t>433 sıra numaralı Vergi Usul Kanunu Genel Tebliğinin “ 3- e-Arşiv Uygulaması İzni ” başlıklı bölümünde yapılan açıklamalar çerçevesinde e-Arşiv Uygulamasına geçiş yapanların, </a:t>
            </a:r>
            <a:r>
              <a:rPr lang="tr-TR" b="1" u="sng" dirty="0">
                <a:solidFill>
                  <a:srgbClr val="FF0000"/>
                </a:solidFill>
              </a:rPr>
              <a:t>internet satışı kapsamı dışında kalan </a:t>
            </a:r>
            <a:r>
              <a:rPr lang="tr-TR" dirty="0"/>
              <a:t>ve e-Fatura ile belgelendirilmesi gerekmeyen satışları için </a:t>
            </a:r>
            <a:r>
              <a:rPr lang="tr-TR" b="1" u="sng" dirty="0">
                <a:solidFill>
                  <a:srgbClr val="FF0000"/>
                </a:solidFill>
              </a:rPr>
              <a:t>de e-Arşiv faturası düzenlemeleri gerekmektedir. </a:t>
            </a:r>
          </a:p>
          <a:p>
            <a:pPr algn="just"/>
            <a:r>
              <a:rPr lang="tr-TR" dirty="0"/>
              <a:t>İnternet satışı dışında kalan satışlar için e-Arşiv faturası olarak düzenlenecek olup bu faturaların </a:t>
            </a:r>
            <a:r>
              <a:rPr lang="tr-TR" b="1" u="sng" dirty="0">
                <a:solidFill>
                  <a:srgbClr val="FF0000"/>
                </a:solidFill>
              </a:rPr>
              <a:t>elektronik olarak iletilmesi zorunluluğu bulunmamaktadır. </a:t>
            </a:r>
            <a:endParaRPr lang="tr-TR" b="1" u="sng" dirty="0">
              <a:solidFill>
                <a:srgbClr val="FF0000"/>
              </a:solidFill>
              <a:latin typeface="+mj-lt"/>
            </a:endParaRPr>
          </a:p>
        </p:txBody>
      </p:sp>
    </p:spTree>
    <p:extLst>
      <p:ext uri="{BB962C8B-B14F-4D97-AF65-F5344CB8AC3E}">
        <p14:creationId xmlns:p14="http://schemas.microsoft.com/office/powerpoint/2010/main" val="61300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1296144"/>
          </a:xfrm>
        </p:spPr>
        <p:txBody>
          <a:bodyPr rtlCol="0">
            <a:noAutofit/>
          </a:bodyPr>
          <a:lstStyle/>
          <a:p>
            <a:r>
              <a:rPr lang="tr-TR" sz="2400" b="1" dirty="0"/>
              <a:t>433 SIRA NO'LU VERGİ USUL KANUNU GENEL TEBLİĞİ</a:t>
            </a:r>
            <a:br>
              <a:rPr lang="tr-TR" sz="2400" b="1" dirty="0"/>
            </a:br>
            <a:br>
              <a:rPr lang="tr-TR" sz="2400" b="1" dirty="0"/>
            </a:br>
            <a:r>
              <a:rPr lang="it-IT" sz="2400" b="1" dirty="0"/>
              <a:t>Resmi Gazete Tarihi:</a:t>
            </a:r>
            <a:r>
              <a:rPr lang="it-IT" sz="2400" dirty="0"/>
              <a:t> </a:t>
            </a:r>
            <a:r>
              <a:rPr lang="tr-TR" sz="2400" dirty="0"/>
              <a:t>30</a:t>
            </a:r>
            <a:r>
              <a:rPr lang="it-IT" sz="2400" dirty="0"/>
              <a:t>/12/201</a:t>
            </a:r>
            <a:r>
              <a:rPr lang="tr-TR" sz="2400" dirty="0"/>
              <a:t>3</a:t>
            </a:r>
            <a:br>
              <a:rPr lang="it-IT" sz="2400" dirty="0"/>
            </a:br>
            <a:r>
              <a:rPr lang="it-IT" sz="2400" b="1" dirty="0"/>
              <a:t>Resmi Gazete No:</a:t>
            </a:r>
            <a:r>
              <a:rPr lang="it-IT" sz="2400" dirty="0"/>
              <a:t> 2</a:t>
            </a:r>
            <a:r>
              <a:rPr lang="tr-TR" sz="2400" dirty="0"/>
              <a:t>8867</a:t>
            </a:r>
            <a:endParaRPr lang="tr-TR" sz="2400" b="1" dirty="0">
              <a:solidFill>
                <a:srgbClr val="0070C0"/>
              </a:solidFill>
            </a:endParaRPr>
          </a:p>
        </p:txBody>
      </p:sp>
      <p:sp>
        <p:nvSpPr>
          <p:cNvPr id="3" name="İçerik Yer Tutucusu 2"/>
          <p:cNvSpPr>
            <a:spLocks noGrp="1"/>
          </p:cNvSpPr>
          <p:nvPr>
            <p:ph sz="half" idx="1"/>
          </p:nvPr>
        </p:nvSpPr>
        <p:spPr>
          <a:xfrm>
            <a:off x="1053852" y="2060848"/>
            <a:ext cx="10441160" cy="4098032"/>
          </a:xfrm>
        </p:spPr>
        <p:txBody>
          <a:bodyPr rtlCol="0">
            <a:normAutofit fontScale="85000" lnSpcReduction="20000"/>
          </a:bodyPr>
          <a:lstStyle/>
          <a:p>
            <a:pPr algn="just"/>
            <a:endParaRPr lang="tr-TR" dirty="0"/>
          </a:p>
          <a:p>
            <a:r>
              <a:rPr lang="tr-TR" b="1" dirty="0"/>
              <a:t>Belge Numarası</a:t>
            </a:r>
            <a:endParaRPr lang="tr-TR" dirty="0"/>
          </a:p>
          <a:p>
            <a:r>
              <a:rPr lang="tr-TR" dirty="0"/>
              <a:t> e-Arşiv izni kapsamında düzenlenen belgelerde, seri-sıra numarası yerine </a:t>
            </a:r>
            <a:r>
              <a:rPr lang="tr-TR" b="1" u="sng" dirty="0">
                <a:solidFill>
                  <a:srgbClr val="FF0000"/>
                </a:solidFill>
              </a:rPr>
              <a:t>3 haneli birim kodu ve 13 haneli sıra numarasından oluşan belge numarası kullanılır. </a:t>
            </a:r>
            <a:r>
              <a:rPr lang="tr-TR" dirty="0"/>
              <a:t>Birim kodu </a:t>
            </a:r>
            <a:r>
              <a:rPr lang="tr-TR" b="1" u="sng" dirty="0">
                <a:solidFill>
                  <a:srgbClr val="FF0000"/>
                </a:solidFill>
              </a:rPr>
              <a:t>serbestçe </a:t>
            </a:r>
            <a:r>
              <a:rPr lang="tr-TR" dirty="0"/>
              <a:t>belirlenebilir.</a:t>
            </a:r>
          </a:p>
          <a:p>
            <a:r>
              <a:rPr lang="tr-TR" dirty="0"/>
              <a:t>Başkanlık bazı birim kodlarının kullanımını yasaklayabileceği gibi bazı işlemler için belirlediği birim kodlarının kullanılmasını zorunlu kılabilir.</a:t>
            </a:r>
          </a:p>
          <a:p>
            <a:r>
              <a:rPr lang="tr-TR" dirty="0"/>
              <a:t>Belge numarası içerisinde yer alan sıra numarası, </a:t>
            </a:r>
            <a:r>
              <a:rPr lang="tr-TR" b="1" u="sng" dirty="0">
                <a:solidFill>
                  <a:srgbClr val="FF0000"/>
                </a:solidFill>
              </a:rPr>
              <a:t>4 karakter yıl </a:t>
            </a:r>
            <a:r>
              <a:rPr lang="tr-TR" dirty="0"/>
              <a:t>ve </a:t>
            </a:r>
            <a:r>
              <a:rPr lang="tr-TR" b="1" u="sng" dirty="0">
                <a:solidFill>
                  <a:srgbClr val="FF0000"/>
                </a:solidFill>
              </a:rPr>
              <a:t>9 karakter müteselsil numaradan </a:t>
            </a:r>
            <a:r>
              <a:rPr lang="tr-TR" dirty="0"/>
              <a:t>oluşmaktadır. Her bir birim koduna ait sıra numarası kendi içinde oluşturulur ve takip edilir. Sıra numarası içerisinde yer alan 9 karakterlik müteselsil numara, her yılın ilk günü itibariyle "1" rakamından başlatılarak kullanılır. </a:t>
            </a:r>
            <a:r>
              <a:rPr lang="tr-TR" b="1" u="sng" dirty="0">
                <a:solidFill>
                  <a:srgbClr val="FF0000"/>
                </a:solidFill>
              </a:rPr>
              <a:t>Mükellef bünyesinde aynı belge numarası birden fazla kullanılamaz.</a:t>
            </a:r>
          </a:p>
        </p:txBody>
      </p:sp>
    </p:spTree>
    <p:extLst>
      <p:ext uri="{BB962C8B-B14F-4D97-AF65-F5344CB8AC3E}">
        <p14:creationId xmlns:p14="http://schemas.microsoft.com/office/powerpoint/2010/main" val="27921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053852" y="2348880"/>
            <a:ext cx="10441160" cy="3810000"/>
          </a:xfrm>
        </p:spPr>
        <p:txBody>
          <a:bodyPr rtlCol="0">
            <a:normAutofit/>
          </a:bodyPr>
          <a:lstStyle/>
          <a:p>
            <a:r>
              <a:rPr lang="tr-TR" b="1" dirty="0">
                <a:solidFill>
                  <a:srgbClr val="0070C0"/>
                </a:solidFill>
              </a:rPr>
              <a:t>ETBİS Nedir?</a:t>
            </a:r>
            <a:endParaRPr lang="tr-TR" dirty="0">
              <a:solidFill>
                <a:srgbClr val="0070C0"/>
              </a:solidFill>
            </a:endParaRPr>
          </a:p>
          <a:p>
            <a:pPr algn="just"/>
            <a:r>
              <a:rPr lang="tr-TR" dirty="0"/>
              <a:t>Elektronik Ticaret Bilgi Sistemi (ETBİS) Hizmet sağlayıcı ve aracı hizmet sağlayıcıların kayıt altına alınması, elektronik ticaret verilerinin toplanması, bu verilerin işlenerek istatistiki bilgilerin üretilmesi amacıyla </a:t>
            </a:r>
            <a:r>
              <a:rPr lang="tr-TR" b="1" dirty="0">
                <a:solidFill>
                  <a:srgbClr val="C00000"/>
                </a:solidFill>
              </a:rPr>
              <a:t>Gümrük ve Ticaret Bakanlığı tarafından </a:t>
            </a:r>
            <a:r>
              <a:rPr lang="tr-TR" dirty="0"/>
              <a:t>oluşturulan ve mevzuat kapsamında </a:t>
            </a:r>
            <a:r>
              <a:rPr lang="tr-TR" b="1" dirty="0">
                <a:solidFill>
                  <a:srgbClr val="C00000"/>
                </a:solidFill>
              </a:rPr>
              <a:t>kayıt ve bildirim </a:t>
            </a:r>
            <a:r>
              <a:rPr lang="tr-TR" dirty="0"/>
              <a:t>yapılabilmesine imkan sağlayan bilgi sistemidir.</a:t>
            </a:r>
          </a:p>
          <a:p>
            <a:pPr algn="just"/>
            <a:endParaRPr lang="tr-TR" b="1" u="sng" dirty="0">
              <a:solidFill>
                <a:srgbClr val="FF0000"/>
              </a:solidFill>
              <a:latin typeface="+mj-lt"/>
            </a:endParaRPr>
          </a:p>
        </p:txBody>
      </p:sp>
      <p:graphicFrame>
        <p:nvGraphicFramePr>
          <p:cNvPr id="6" name="Tablo 5"/>
          <p:cNvGraphicFramePr>
            <a:graphicFrameLocks noGrp="1"/>
          </p:cNvGraphicFramePr>
          <p:nvPr>
            <p:extLst>
              <p:ext uri="{D42A27DB-BD31-4B8C-83A1-F6EECF244321}">
                <p14:modId xmlns:p14="http://schemas.microsoft.com/office/powerpoint/2010/main" val="1023070368"/>
              </p:ext>
            </p:extLst>
          </p:nvPr>
        </p:nvGraphicFramePr>
        <p:xfrm>
          <a:off x="1053852" y="548680"/>
          <a:ext cx="10369152" cy="1368152"/>
        </p:xfrm>
        <a:graphic>
          <a:graphicData uri="http://schemas.openxmlformats.org/drawingml/2006/table">
            <a:tbl>
              <a:tblPr/>
              <a:tblGrid>
                <a:gridCol w="3457957">
                  <a:extLst>
                    <a:ext uri="{9D8B030D-6E8A-4147-A177-3AD203B41FA5}">
                      <a16:colId xmlns:a16="http://schemas.microsoft.com/office/drawing/2014/main" val="4208653975"/>
                    </a:ext>
                  </a:extLst>
                </a:gridCol>
                <a:gridCol w="3457957">
                  <a:extLst>
                    <a:ext uri="{9D8B030D-6E8A-4147-A177-3AD203B41FA5}">
                      <a16:colId xmlns:a16="http://schemas.microsoft.com/office/drawing/2014/main" val="1745364737"/>
                    </a:ext>
                  </a:extLst>
                </a:gridCol>
                <a:gridCol w="3453238">
                  <a:extLst>
                    <a:ext uri="{9D8B030D-6E8A-4147-A177-3AD203B41FA5}">
                      <a16:colId xmlns:a16="http://schemas.microsoft.com/office/drawing/2014/main" val="4109718319"/>
                    </a:ext>
                  </a:extLst>
                </a:gridCol>
              </a:tblGrid>
              <a:tr h="275019">
                <a:tc>
                  <a:txBody>
                    <a:bodyPr/>
                    <a:lstStyle/>
                    <a:p>
                      <a:pPr>
                        <a:lnSpc>
                          <a:spcPts val="1200"/>
                        </a:lnSpc>
                        <a:spcAft>
                          <a:spcPts val="0"/>
                        </a:spcAft>
                      </a:pPr>
                      <a:r>
                        <a:rPr lang="tr-TR" sz="1400" dirty="0">
                          <a:effectLst/>
                          <a:latin typeface="Arial" panose="020B0604020202020204" pitchFamily="34" charset="0"/>
                        </a:rPr>
                        <a:t>11 Ağustos 2017 CUMA</a:t>
                      </a:r>
                      <a:endParaRPr lang="tr-TR" sz="14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ctr">
                        <a:lnSpc>
                          <a:spcPts val="1200"/>
                        </a:lnSpc>
                        <a:spcAft>
                          <a:spcPts val="0"/>
                        </a:spcAft>
                      </a:pPr>
                      <a:r>
                        <a:rPr lang="tr-TR" sz="2400" b="1" dirty="0">
                          <a:solidFill>
                            <a:srgbClr val="800080"/>
                          </a:solidFill>
                          <a:effectLst/>
                          <a:latin typeface="Palatino Linotype" panose="02040502050505030304" pitchFamily="18" charset="0"/>
                        </a:rPr>
                        <a:t>Resmî Gazete</a:t>
                      </a:r>
                      <a:endParaRPr lang="tr-TR" sz="24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tc>
                  <a:txBody>
                    <a:bodyPr/>
                    <a:lstStyle/>
                    <a:p>
                      <a:pPr algn="r"/>
                      <a:r>
                        <a:rPr lang="tr-TR" sz="1400" dirty="0">
                          <a:effectLst/>
                          <a:latin typeface="Arial" panose="020B0604020202020204" pitchFamily="34" charset="0"/>
                        </a:rPr>
                        <a:t>Sayı : 30151</a:t>
                      </a:r>
                      <a:endParaRPr lang="tr-TR" sz="1400" dirty="0">
                        <a:effectLst/>
                        <a:latin typeface="Times New Roman" panose="02020603050405020304" pitchFamily="18" charset="0"/>
                      </a:endParaRPr>
                    </a:p>
                  </a:txBody>
                  <a:tcPr marL="68580" marR="68580" marT="0" marB="0" anchor="ctr">
                    <a:lnL>
                      <a:noFill/>
                    </a:lnL>
                    <a:lnR>
                      <a:noFill/>
                    </a:lnR>
                    <a:lnT>
                      <a:noFill/>
                    </a:lnT>
                    <a:lnB w="12700" cap="flat" cmpd="sng" algn="ctr">
                      <a:solidFill>
                        <a:srgbClr val="660066"/>
                      </a:solidFill>
                      <a:prstDash val="solid"/>
                      <a:round/>
                      <a:headEnd type="none" w="med" len="med"/>
                      <a:tailEnd type="none" w="med" len="med"/>
                    </a:lnB>
                  </a:tcPr>
                </a:tc>
                <a:extLst>
                  <a:ext uri="{0D108BD9-81ED-4DB2-BD59-A6C34878D82A}">
                    <a16:rowId xmlns:a16="http://schemas.microsoft.com/office/drawing/2014/main" val="1566344280"/>
                  </a:ext>
                </a:extLst>
              </a:tr>
              <a:tr h="416431">
                <a:tc gridSpan="3">
                  <a:txBody>
                    <a:bodyPr/>
                    <a:lstStyle/>
                    <a:p>
                      <a:pPr algn="ctr"/>
                      <a:r>
                        <a:rPr lang="tr-TR" sz="1400" b="1" dirty="0">
                          <a:solidFill>
                            <a:srgbClr val="000080"/>
                          </a:solidFill>
                          <a:effectLst/>
                          <a:latin typeface="Arial" panose="020B0604020202020204" pitchFamily="34" charset="0"/>
                        </a:rPr>
                        <a:t>TEBLİĞ</a:t>
                      </a:r>
                      <a:endParaRPr lang="tr-TR" sz="1400" dirty="0">
                        <a:effectLst/>
                        <a:latin typeface="Times New Roman" panose="02020603050405020304" pitchFamily="18" charset="0"/>
                      </a:endParaRPr>
                    </a:p>
                  </a:txBody>
                  <a:tcPr marL="68580" marR="68580" marT="0" marB="0" anchor="ctr">
                    <a:lnL>
                      <a:noFill/>
                    </a:lnL>
                    <a:lnR>
                      <a:noFill/>
                    </a:lnR>
                    <a:lnT w="12700" cap="flat" cmpd="sng" algn="ctr">
                      <a:solidFill>
                        <a:srgbClr val="660066"/>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9901655"/>
                  </a:ext>
                </a:extLst>
              </a:tr>
              <a:tr h="676702">
                <a:tc gridSpan="3">
                  <a:txBody>
                    <a:bodyPr/>
                    <a:lstStyle/>
                    <a:p>
                      <a:pPr indent="359410" algn="ctr">
                        <a:lnSpc>
                          <a:spcPts val="1200"/>
                        </a:lnSpc>
                        <a:spcAft>
                          <a:spcPts val="0"/>
                        </a:spcAft>
                      </a:pPr>
                      <a:r>
                        <a:rPr lang="tr-TR" sz="1400" u="sng" dirty="0">
                          <a:effectLst/>
                          <a:latin typeface="Times New Roman" panose="02020603050405020304" pitchFamily="18" charset="0"/>
                        </a:rPr>
                        <a:t>Gümrük ve Ticaret Bakanlığından:</a:t>
                      </a:r>
                    </a:p>
                    <a:p>
                      <a:pPr indent="359410" algn="just">
                        <a:lnSpc>
                          <a:spcPts val="1200"/>
                        </a:lnSpc>
                        <a:spcAft>
                          <a:spcPts val="0"/>
                        </a:spcAft>
                      </a:pPr>
                      <a:endParaRPr lang="tr-TR" sz="1400" u="sng" dirty="0">
                        <a:effectLst/>
                        <a:latin typeface="Times New Roman" panose="02020603050405020304" pitchFamily="18" charset="0"/>
                      </a:endParaRPr>
                    </a:p>
                    <a:p>
                      <a:pPr algn="ctr">
                        <a:lnSpc>
                          <a:spcPts val="1200"/>
                        </a:lnSpc>
                        <a:spcBef>
                          <a:spcPts val="280"/>
                        </a:spcBef>
                        <a:spcAft>
                          <a:spcPts val="0"/>
                        </a:spcAft>
                      </a:pPr>
                      <a:r>
                        <a:rPr lang="tr-TR" sz="1400" b="1" dirty="0">
                          <a:effectLst/>
                          <a:latin typeface="Times New Roman" panose="02020603050405020304" pitchFamily="18" charset="0"/>
                        </a:rPr>
                        <a:t>ELEKTRONİK TİCARET BİLGİ SİSTEMİ VE BİLDİRİM YÜKÜMLÜLÜKLERİ HAKKINDA TEBLİĞ</a:t>
                      </a: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80848556"/>
                  </a:ext>
                </a:extLst>
              </a:tr>
            </a:tbl>
          </a:graphicData>
        </a:graphic>
      </p:graphicFrame>
    </p:spTree>
    <p:extLst>
      <p:ext uri="{BB962C8B-B14F-4D97-AF65-F5344CB8AC3E}">
        <p14:creationId xmlns:p14="http://schemas.microsoft.com/office/powerpoint/2010/main" val="222085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1296144"/>
          </a:xfrm>
        </p:spPr>
        <p:txBody>
          <a:bodyPr rtlCol="0">
            <a:noAutofit/>
          </a:bodyPr>
          <a:lstStyle/>
          <a:p>
            <a:r>
              <a:rPr lang="tr-TR" sz="2400" b="1" dirty="0"/>
              <a:t>433 SIRA NO'LU VERGİ USUL KANUNU GENEL TEBLİĞİ</a:t>
            </a:r>
            <a:br>
              <a:rPr lang="tr-TR" sz="2400" b="1" dirty="0"/>
            </a:br>
            <a:br>
              <a:rPr lang="tr-TR" sz="2400" b="1" dirty="0"/>
            </a:br>
            <a:r>
              <a:rPr lang="it-IT" sz="2400" b="1" dirty="0"/>
              <a:t>Resmi Gazete Tarihi:</a:t>
            </a:r>
            <a:r>
              <a:rPr lang="it-IT" sz="2400" dirty="0"/>
              <a:t> </a:t>
            </a:r>
            <a:r>
              <a:rPr lang="tr-TR" sz="2400" dirty="0"/>
              <a:t>30</a:t>
            </a:r>
            <a:r>
              <a:rPr lang="it-IT" sz="2400" dirty="0"/>
              <a:t>/12/201</a:t>
            </a:r>
            <a:r>
              <a:rPr lang="tr-TR" sz="2400" dirty="0"/>
              <a:t>3</a:t>
            </a:r>
            <a:br>
              <a:rPr lang="it-IT" sz="2400" dirty="0"/>
            </a:br>
            <a:r>
              <a:rPr lang="it-IT" sz="2400" b="1" dirty="0"/>
              <a:t>Resmi Gazete No:</a:t>
            </a:r>
            <a:r>
              <a:rPr lang="it-IT" sz="2400" dirty="0"/>
              <a:t> 2</a:t>
            </a:r>
            <a:r>
              <a:rPr lang="tr-TR" sz="2400" dirty="0"/>
              <a:t>8867</a:t>
            </a:r>
            <a:endParaRPr lang="tr-TR" sz="2400" b="1" dirty="0">
              <a:solidFill>
                <a:srgbClr val="0070C0"/>
              </a:solidFill>
            </a:endParaRPr>
          </a:p>
        </p:txBody>
      </p:sp>
      <p:sp>
        <p:nvSpPr>
          <p:cNvPr id="3" name="İçerik Yer Tutucusu 2"/>
          <p:cNvSpPr>
            <a:spLocks noGrp="1"/>
          </p:cNvSpPr>
          <p:nvPr>
            <p:ph sz="half" idx="1"/>
          </p:nvPr>
        </p:nvSpPr>
        <p:spPr>
          <a:xfrm>
            <a:off x="1053852" y="2060848"/>
            <a:ext cx="10441160" cy="4098032"/>
          </a:xfrm>
        </p:spPr>
        <p:txBody>
          <a:bodyPr rtlCol="0">
            <a:normAutofit lnSpcReduction="10000"/>
          </a:bodyPr>
          <a:lstStyle/>
          <a:p>
            <a:pPr algn="just"/>
            <a:endParaRPr lang="tr-TR" dirty="0"/>
          </a:p>
          <a:p>
            <a:r>
              <a:rPr lang="tr-TR" dirty="0"/>
              <a:t>Vergi uygulamaları bakımından faturada imzanın bulunması zorunlu olmakla beraber, faturanın şekil ve nizamına ilişkin esaslara riayet edilmek şartıyla, düzenleme tarihinde imzaya yetkili olanın imzasının notere tasdik ettirilip basım sırasında </a:t>
            </a:r>
            <a:r>
              <a:rPr lang="tr-TR" b="1" u="sng" dirty="0">
                <a:solidFill>
                  <a:srgbClr val="FF0000"/>
                </a:solidFill>
              </a:rPr>
              <a:t>fatura üzerine yazdırılmak suretiyle faturanın (hazır imzalı olarak) kullanılabilmesi mümkündür.</a:t>
            </a:r>
          </a:p>
          <a:p>
            <a:r>
              <a:rPr lang="tr-TR" dirty="0"/>
              <a:t>e-Arşiv Uygulaması kapsamında düzenlenen faturada, düzenleme tarihi yanında </a:t>
            </a:r>
            <a:r>
              <a:rPr lang="tr-TR" b="1" u="sng" dirty="0">
                <a:solidFill>
                  <a:srgbClr val="FF0000"/>
                </a:solidFill>
              </a:rPr>
              <a:t>düzenleme zamanının da saat ve dakika olarak gösterilmesi zorunludur.</a:t>
            </a:r>
          </a:p>
        </p:txBody>
      </p:sp>
    </p:spTree>
    <p:extLst>
      <p:ext uri="{BB962C8B-B14F-4D97-AF65-F5344CB8AC3E}">
        <p14:creationId xmlns:p14="http://schemas.microsoft.com/office/powerpoint/2010/main" val="15421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60648"/>
            <a:ext cx="10585176" cy="1080120"/>
          </a:xfrm>
        </p:spPr>
        <p:txBody>
          <a:bodyPr rtlCol="0">
            <a:noAutofit/>
          </a:bodyPr>
          <a:lstStyle/>
          <a:p>
            <a:r>
              <a:rPr lang="tr-TR" sz="2000" b="1" dirty="0"/>
              <a:t>433 SIRA NO'LU VERGİ USUL KANUNU GENEL TEBLİĞİ</a:t>
            </a:r>
            <a:br>
              <a:rPr lang="tr-TR" sz="2000" b="1" dirty="0"/>
            </a:br>
            <a:br>
              <a:rPr lang="tr-TR" sz="2000" b="1" dirty="0"/>
            </a:br>
            <a:r>
              <a:rPr lang="it-IT" sz="2000" b="1" dirty="0"/>
              <a:t>Resmi Gazete Tarihi:</a:t>
            </a:r>
            <a:r>
              <a:rPr lang="it-IT" sz="2000" dirty="0"/>
              <a:t> </a:t>
            </a:r>
            <a:r>
              <a:rPr lang="tr-TR" sz="2000" dirty="0"/>
              <a:t>30</a:t>
            </a:r>
            <a:r>
              <a:rPr lang="it-IT" sz="2000" dirty="0"/>
              <a:t>/12/201</a:t>
            </a:r>
            <a:r>
              <a:rPr lang="tr-TR" sz="2000" dirty="0"/>
              <a:t>3</a:t>
            </a:r>
            <a:br>
              <a:rPr lang="it-IT" sz="2000" dirty="0"/>
            </a:br>
            <a:r>
              <a:rPr lang="it-IT" sz="2000" b="1" dirty="0"/>
              <a:t>Resmi Gazete No:</a:t>
            </a:r>
            <a:r>
              <a:rPr lang="it-IT" sz="2000" dirty="0"/>
              <a:t> 2</a:t>
            </a:r>
            <a:r>
              <a:rPr lang="tr-TR" sz="2000" dirty="0"/>
              <a:t>8867</a:t>
            </a:r>
            <a:endParaRPr lang="tr-TR" sz="2000" b="1" dirty="0">
              <a:solidFill>
                <a:srgbClr val="0070C0"/>
              </a:solidFill>
            </a:endParaRPr>
          </a:p>
        </p:txBody>
      </p:sp>
      <p:sp>
        <p:nvSpPr>
          <p:cNvPr id="3" name="İçerik Yer Tutucusu 2"/>
          <p:cNvSpPr>
            <a:spLocks noGrp="1"/>
          </p:cNvSpPr>
          <p:nvPr>
            <p:ph sz="half" idx="1"/>
          </p:nvPr>
        </p:nvSpPr>
        <p:spPr>
          <a:xfrm>
            <a:off x="909836" y="1484784"/>
            <a:ext cx="10729192" cy="4968552"/>
          </a:xfrm>
        </p:spPr>
        <p:txBody>
          <a:bodyPr rtlCol="0">
            <a:normAutofit fontScale="55000" lnSpcReduction="20000"/>
          </a:bodyPr>
          <a:lstStyle/>
          <a:p>
            <a:r>
              <a:rPr lang="tr-TR" dirty="0"/>
              <a:t>e-Arşiv Uygulaması kapsamında internet üzerinden mal ve hizmet satışında düzenlenecek faturalarda;</a:t>
            </a:r>
          </a:p>
          <a:p>
            <a:r>
              <a:rPr lang="tr-TR" dirty="0"/>
              <a:t>1. Satış işleminin yapıldığı </a:t>
            </a:r>
            <a:r>
              <a:rPr lang="tr-TR" b="1" dirty="0">
                <a:solidFill>
                  <a:srgbClr val="0070C0"/>
                </a:solidFill>
              </a:rPr>
              <a:t>web adresi,</a:t>
            </a:r>
          </a:p>
          <a:p>
            <a:r>
              <a:rPr lang="tr-TR" dirty="0"/>
              <a:t>2. </a:t>
            </a:r>
            <a:r>
              <a:rPr lang="tr-TR" b="1" dirty="0">
                <a:solidFill>
                  <a:srgbClr val="0070C0"/>
                </a:solidFill>
              </a:rPr>
              <a:t>Ödeme şekli,</a:t>
            </a:r>
          </a:p>
          <a:p>
            <a:r>
              <a:rPr lang="tr-TR" dirty="0"/>
              <a:t>3. </a:t>
            </a:r>
            <a:r>
              <a:rPr lang="tr-TR" b="1" dirty="0">
                <a:solidFill>
                  <a:srgbClr val="0070C0"/>
                </a:solidFill>
              </a:rPr>
              <a:t>Ödeme tarihi,</a:t>
            </a:r>
          </a:p>
          <a:p>
            <a:r>
              <a:rPr lang="tr-TR" dirty="0"/>
              <a:t>4. Gönderiyi taşıyanın </a:t>
            </a:r>
            <a:r>
              <a:rPr lang="tr-TR" b="1" dirty="0">
                <a:solidFill>
                  <a:srgbClr val="0070C0"/>
                </a:solidFill>
              </a:rPr>
              <a:t>adı soyadı/unvanı ve VKN/TCKN bilgisi,</a:t>
            </a:r>
          </a:p>
          <a:p>
            <a:r>
              <a:rPr lang="tr-TR" dirty="0"/>
              <a:t>5. Satışa konu malın gönderildiği veya hizmetin ifa edildiği</a:t>
            </a:r>
            <a:r>
              <a:rPr lang="tr-TR" dirty="0">
                <a:solidFill>
                  <a:srgbClr val="0070C0"/>
                </a:solidFill>
              </a:rPr>
              <a:t> </a:t>
            </a:r>
            <a:r>
              <a:rPr lang="tr-TR" b="1" dirty="0">
                <a:solidFill>
                  <a:srgbClr val="0070C0"/>
                </a:solidFill>
              </a:rPr>
              <a:t>tarih,</a:t>
            </a:r>
          </a:p>
          <a:p>
            <a:r>
              <a:rPr lang="tr-TR" dirty="0"/>
              <a:t>6</a:t>
            </a:r>
            <a:r>
              <a:rPr lang="tr-TR" b="1" u="sng" dirty="0">
                <a:solidFill>
                  <a:srgbClr val="FF0000"/>
                </a:solidFill>
              </a:rPr>
              <a:t>. İade bölümünde; malı iade edenin adı soyadı, adresi, imzası, iade edilen mala ilişkin cins, miktar, birim fiyat ve tutar</a:t>
            </a:r>
          </a:p>
          <a:p>
            <a:pPr marL="0" indent="0">
              <a:buNone/>
            </a:pPr>
            <a:r>
              <a:rPr lang="tr-TR" b="1" u="sng" dirty="0">
                <a:solidFill>
                  <a:srgbClr val="FF0000"/>
                </a:solidFill>
              </a:rPr>
              <a:t>bilgilerinin bulunması zorunlu olup</a:t>
            </a:r>
            <a:r>
              <a:rPr lang="tr-TR" dirty="0"/>
              <a:t> fatura üzerinde ayrıca "Bu satış internet üzerinden yapılmıştır." ifadesine yer verilir.</a:t>
            </a:r>
          </a:p>
          <a:p>
            <a:pPr marL="0" indent="0">
              <a:buNone/>
            </a:pPr>
            <a:r>
              <a:rPr lang="tr-TR" dirty="0"/>
              <a:t>e-Arşiv izni olup 397 sıra numaralı Vergi Usul Kanunu Genel Tebliği ile getirilen e-Fatura Uygulamasına kayıtlı kullanıcılara internet üzerinden mal satışı yapanlar, düzenleyecekleri elektronik faturada, 6 </a:t>
            </a:r>
            <a:r>
              <a:rPr lang="tr-TR" dirty="0" err="1"/>
              <a:t>ncı</a:t>
            </a:r>
            <a:r>
              <a:rPr lang="tr-TR" dirty="0"/>
              <a:t> madde hariç yukarıda yazılı bilgilere yer verecek olup ayrıca bu Tebliğin 15 </a:t>
            </a:r>
            <a:r>
              <a:rPr lang="tr-TR" dirty="0" err="1"/>
              <a:t>nci</a:t>
            </a:r>
            <a:r>
              <a:rPr lang="tr-TR" dirty="0"/>
              <a:t> bölümünde açıklanan kâğıt çıktıyı sevk edilen malın yanında bulundururlar.</a:t>
            </a:r>
          </a:p>
          <a:p>
            <a:pPr marL="0" indent="0">
              <a:buNone/>
            </a:pPr>
            <a:r>
              <a:rPr lang="tr-TR" b="1" dirty="0">
                <a:solidFill>
                  <a:srgbClr val="FF0000"/>
                </a:solidFill>
              </a:rPr>
              <a:t>Müşteri malı iade etmek isterse elektronik ortamda kendisine iletilen faturanın kâğıt çıktısını alır ve iadeye ilişkin bölümü doldurarak mal ile birlikte malı satana geri gönderir.</a:t>
            </a:r>
          </a:p>
        </p:txBody>
      </p:sp>
    </p:spTree>
    <p:extLst>
      <p:ext uri="{BB962C8B-B14F-4D97-AF65-F5344CB8AC3E}">
        <p14:creationId xmlns:p14="http://schemas.microsoft.com/office/powerpoint/2010/main" val="332301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60648"/>
            <a:ext cx="10585176" cy="1080120"/>
          </a:xfrm>
        </p:spPr>
        <p:txBody>
          <a:bodyPr rtlCol="0">
            <a:noAutofit/>
          </a:bodyPr>
          <a:lstStyle/>
          <a:p>
            <a:r>
              <a:rPr lang="tr-TR" sz="2000" b="1" dirty="0"/>
              <a:t>433 SIRA NO'LU VERGİ USUL KANUNU GENEL TEBLİĞİ</a:t>
            </a:r>
            <a:br>
              <a:rPr lang="tr-TR" sz="2000" b="1" dirty="0"/>
            </a:br>
            <a:br>
              <a:rPr lang="tr-TR" sz="2000" b="1" dirty="0"/>
            </a:br>
            <a:r>
              <a:rPr lang="it-IT" sz="2000" b="1" dirty="0"/>
              <a:t>Resmi Gazete Tarihi:</a:t>
            </a:r>
            <a:r>
              <a:rPr lang="it-IT" sz="2000" dirty="0"/>
              <a:t> </a:t>
            </a:r>
            <a:r>
              <a:rPr lang="tr-TR" sz="2000" dirty="0"/>
              <a:t>30</a:t>
            </a:r>
            <a:r>
              <a:rPr lang="it-IT" sz="2000" dirty="0"/>
              <a:t>/12/201</a:t>
            </a:r>
            <a:r>
              <a:rPr lang="tr-TR" sz="2000" dirty="0"/>
              <a:t>3</a:t>
            </a:r>
            <a:br>
              <a:rPr lang="it-IT" sz="2000" dirty="0"/>
            </a:br>
            <a:r>
              <a:rPr lang="it-IT" sz="2000" b="1" dirty="0"/>
              <a:t>Resmi Gazete No:</a:t>
            </a:r>
            <a:r>
              <a:rPr lang="it-IT" sz="2000" dirty="0"/>
              <a:t> 2</a:t>
            </a:r>
            <a:r>
              <a:rPr lang="tr-TR" sz="2000" dirty="0"/>
              <a:t>8867</a:t>
            </a:r>
            <a:endParaRPr lang="tr-TR" sz="2000" b="1" dirty="0">
              <a:solidFill>
                <a:srgbClr val="0070C0"/>
              </a:solidFill>
            </a:endParaRPr>
          </a:p>
        </p:txBody>
      </p:sp>
      <p:sp>
        <p:nvSpPr>
          <p:cNvPr id="3" name="İçerik Yer Tutucusu 2"/>
          <p:cNvSpPr>
            <a:spLocks noGrp="1"/>
          </p:cNvSpPr>
          <p:nvPr>
            <p:ph sz="half" idx="1"/>
          </p:nvPr>
        </p:nvSpPr>
        <p:spPr>
          <a:xfrm>
            <a:off x="909836" y="1484784"/>
            <a:ext cx="10729192" cy="4968552"/>
          </a:xfrm>
        </p:spPr>
        <p:txBody>
          <a:bodyPr rtlCol="0">
            <a:normAutofit fontScale="85000" lnSpcReduction="10000"/>
          </a:bodyPr>
          <a:lstStyle/>
          <a:p>
            <a:pPr algn="ctr"/>
            <a:r>
              <a:rPr lang="tr-TR" b="1" dirty="0">
                <a:solidFill>
                  <a:srgbClr val="0070C0"/>
                </a:solidFill>
              </a:rPr>
              <a:t>Gelir İdaresinden e-Arşiv Fatura Düzenleyen Mükelleflere Önemli Duyuru! </a:t>
            </a:r>
          </a:p>
          <a:p>
            <a:r>
              <a:rPr lang="tr-TR" dirty="0"/>
              <a:t>Bilindiği üzere düzenlenen tüm faturalarda (e-Fatura, e-Arşiv Fatura ve Kağıt Fatura) 213 Sayılı Vergi Usul Kanunu’ </a:t>
            </a:r>
            <a:r>
              <a:rPr lang="tr-TR" dirty="0" err="1"/>
              <a:t>nun</a:t>
            </a:r>
            <a:r>
              <a:rPr lang="tr-TR" dirty="0"/>
              <a:t> 230. Maddesi’nde belirtilen müşterinin ad, </a:t>
            </a:r>
            <a:r>
              <a:rPr lang="tr-TR" dirty="0" err="1"/>
              <a:t>soyad</a:t>
            </a:r>
            <a:r>
              <a:rPr lang="tr-TR" dirty="0"/>
              <a:t> ve adres bilgilerinin yer alması zorunluluğuna uyulması gerekmektedir. </a:t>
            </a:r>
          </a:p>
          <a:p>
            <a:r>
              <a:rPr lang="tr-TR" dirty="0"/>
              <a:t>Bununla birlikte gerek Başkanlığımıza intikal eden olaylar, gerek saha denetimleri sonucu bazı mükelleflerimizin ilgili madde hükümlerine her zaman riayet etmedikleri, ilgili alanlara anlamsız metinler girilebildiği gibi, “müşteri”, “üye”,” isimsiz” vb. ifadeler yazılmak suretiyle e-Arşiv Fatura düzenlendiği belirlenmiş olup, durum Başkanlığımız bilgi işlem sistemlerinde yapılan analiz çalışmaları ile de teyit edilmiş bulunmaktadır. </a:t>
            </a:r>
          </a:p>
          <a:p>
            <a:r>
              <a:rPr lang="tr-TR" dirty="0"/>
              <a:t>Bu nedenle mükelleflerimizin cezai işlemlerle muhatap olmamaları adına mezkur Kanunun ilgili maddesindeki düzenlemeye riayet etmeleri gerekmekte olup, mağaza çalışanlarınızca söz konusu bilgilerin eksiksiz girilmesi için gerekli uyarıların yapılması uygulamanın sıhhati için önem arz etmektedir. </a:t>
            </a:r>
            <a:endParaRPr lang="tr-TR" b="1" dirty="0">
              <a:solidFill>
                <a:srgbClr val="FF0000"/>
              </a:solidFill>
            </a:endParaRPr>
          </a:p>
        </p:txBody>
      </p:sp>
    </p:spTree>
    <p:extLst>
      <p:ext uri="{BB962C8B-B14F-4D97-AF65-F5344CB8AC3E}">
        <p14:creationId xmlns:p14="http://schemas.microsoft.com/office/powerpoint/2010/main" val="25842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60648"/>
            <a:ext cx="10585176" cy="1080120"/>
          </a:xfrm>
        </p:spPr>
        <p:txBody>
          <a:bodyPr rtlCol="0">
            <a:noAutofit/>
          </a:bodyPr>
          <a:lstStyle/>
          <a:p>
            <a:r>
              <a:rPr lang="tr-TR" sz="2000" b="1" dirty="0"/>
              <a:t>433 SIRA NO'LU VERGİ USUL KANUNU GENEL TEBLİĞİ</a:t>
            </a:r>
            <a:br>
              <a:rPr lang="tr-TR" sz="2000" b="1" dirty="0"/>
            </a:br>
            <a:br>
              <a:rPr lang="tr-TR" sz="2000" b="1" dirty="0"/>
            </a:br>
            <a:r>
              <a:rPr lang="it-IT" sz="2000" b="1" dirty="0"/>
              <a:t>Resmi Gazete Tarihi:</a:t>
            </a:r>
            <a:r>
              <a:rPr lang="it-IT" sz="2000" dirty="0"/>
              <a:t> </a:t>
            </a:r>
            <a:r>
              <a:rPr lang="tr-TR" sz="2000" dirty="0"/>
              <a:t>30</a:t>
            </a:r>
            <a:r>
              <a:rPr lang="it-IT" sz="2000" dirty="0"/>
              <a:t>/12/201</a:t>
            </a:r>
            <a:r>
              <a:rPr lang="tr-TR" sz="2000" dirty="0"/>
              <a:t>3</a:t>
            </a:r>
            <a:br>
              <a:rPr lang="it-IT" sz="2000" dirty="0"/>
            </a:br>
            <a:r>
              <a:rPr lang="it-IT" sz="2000" b="1" dirty="0"/>
              <a:t>Resmi Gazete No:</a:t>
            </a:r>
            <a:r>
              <a:rPr lang="it-IT" sz="2000" dirty="0"/>
              <a:t> 2</a:t>
            </a:r>
            <a:r>
              <a:rPr lang="tr-TR" sz="2000" dirty="0"/>
              <a:t>8867</a:t>
            </a:r>
            <a:endParaRPr lang="tr-TR" sz="2000" b="1" dirty="0">
              <a:solidFill>
                <a:srgbClr val="0070C0"/>
              </a:solidFill>
            </a:endParaRPr>
          </a:p>
        </p:txBody>
      </p:sp>
      <p:sp>
        <p:nvSpPr>
          <p:cNvPr id="3" name="İçerik Yer Tutucusu 2"/>
          <p:cNvSpPr>
            <a:spLocks noGrp="1"/>
          </p:cNvSpPr>
          <p:nvPr>
            <p:ph sz="half" idx="1"/>
          </p:nvPr>
        </p:nvSpPr>
        <p:spPr>
          <a:xfrm>
            <a:off x="909836" y="1484784"/>
            <a:ext cx="10729192" cy="4968552"/>
          </a:xfrm>
        </p:spPr>
        <p:txBody>
          <a:bodyPr rtlCol="0">
            <a:normAutofit/>
          </a:bodyPr>
          <a:lstStyle/>
          <a:p>
            <a:pPr algn="ctr"/>
            <a:r>
              <a:rPr lang="tr-TR" sz="2400" b="1" dirty="0">
                <a:solidFill>
                  <a:srgbClr val="0070C0"/>
                </a:solidFill>
              </a:rPr>
              <a:t>Gelir İdaresinden e-Arşiv Fatura Düzenleyen Mükelleflere Önemli Duyuru! </a:t>
            </a:r>
          </a:p>
          <a:p>
            <a:r>
              <a:rPr lang="tr-TR" sz="2400" dirty="0"/>
              <a:t>Bununla birlikte, vergi mükellefi olmayan </a:t>
            </a:r>
            <a:r>
              <a:rPr lang="tr-TR" sz="2400" b="1" u="sng" dirty="0">
                <a:solidFill>
                  <a:srgbClr val="FF0000"/>
                </a:solidFill>
              </a:rPr>
              <a:t>nihai tüketicilere </a:t>
            </a:r>
            <a:r>
              <a:rPr lang="tr-TR" sz="2400" dirty="0"/>
              <a:t>düzenlenecek faturalarda </a:t>
            </a:r>
            <a:r>
              <a:rPr lang="tr-TR" sz="2400" dirty="0">
                <a:solidFill>
                  <a:srgbClr val="FF0000"/>
                </a:solidFill>
              </a:rPr>
              <a:t>vergi dairesi </a:t>
            </a:r>
            <a:r>
              <a:rPr lang="tr-TR" sz="2400" dirty="0"/>
              <a:t>ve </a:t>
            </a:r>
            <a:r>
              <a:rPr lang="tr-TR" sz="2400" dirty="0">
                <a:solidFill>
                  <a:srgbClr val="FF0000"/>
                </a:solidFill>
              </a:rPr>
              <a:t>vergi kimlik numarası </a:t>
            </a:r>
            <a:r>
              <a:rPr lang="tr-TR" sz="2400" dirty="0"/>
              <a:t>veya </a:t>
            </a:r>
            <a:r>
              <a:rPr lang="tr-TR" sz="2400" dirty="0">
                <a:solidFill>
                  <a:srgbClr val="FF0000"/>
                </a:solidFill>
              </a:rPr>
              <a:t>T.C. Kimlik Numarası </a:t>
            </a:r>
            <a:r>
              <a:rPr lang="tr-TR" sz="2400" dirty="0"/>
              <a:t>bilgilerine yer verilmesi zorunluluğu bulunmamaktadır. </a:t>
            </a:r>
          </a:p>
          <a:p>
            <a:r>
              <a:rPr lang="tr-TR" sz="2400" dirty="0"/>
              <a:t>Bu nedenle; vergi mükellefi olmayan nihai tüketici mahiyetindeki müşteriler tarafından T.C. Kimlik Numarası bilgilerinin paylaşılmak istenmediği hallerde, e-Arşiv Faturalarında alıcı hesap numarası alanına “</a:t>
            </a:r>
            <a:r>
              <a:rPr lang="tr-TR" sz="2400" b="1" dirty="0">
                <a:solidFill>
                  <a:srgbClr val="FF0000"/>
                </a:solidFill>
              </a:rPr>
              <a:t>11111111111</a:t>
            </a:r>
            <a:r>
              <a:rPr lang="tr-TR" sz="2400" dirty="0"/>
              <a:t>” girilebilecektir. </a:t>
            </a:r>
          </a:p>
          <a:p>
            <a:r>
              <a:rPr lang="tr-TR" sz="2400" dirty="0"/>
              <a:t>Ayrıca vergi mükellefiyeti bulunmayan nihai tüketici mahiyetindeki müşterilerin satıcıya bildirdiği bilgilerin </a:t>
            </a:r>
            <a:r>
              <a:rPr lang="tr-TR" sz="2400" b="1" u="sng" dirty="0">
                <a:solidFill>
                  <a:srgbClr val="FF0000"/>
                </a:solidFill>
              </a:rPr>
              <a:t>satıcı tarafından doğruluğunun sağlanması sorumluluğu bulunmadığından satıcının bir yükümlülüğü bulunmamaktadır. </a:t>
            </a:r>
          </a:p>
          <a:p>
            <a:endParaRPr lang="tr-TR" b="1" dirty="0">
              <a:solidFill>
                <a:srgbClr val="FF0000"/>
              </a:solidFill>
            </a:endParaRPr>
          </a:p>
        </p:txBody>
      </p:sp>
    </p:spTree>
    <p:extLst>
      <p:ext uri="{BB962C8B-B14F-4D97-AF65-F5344CB8AC3E}">
        <p14:creationId xmlns:p14="http://schemas.microsoft.com/office/powerpoint/2010/main" val="123648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368152"/>
          </a:xfrm>
        </p:spPr>
        <p:txBody>
          <a:bodyPr rtlCol="0">
            <a:normAutofit/>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988840"/>
            <a:ext cx="10971371" cy="4190999"/>
          </a:xfrm>
        </p:spPr>
        <p:txBody>
          <a:bodyPr rtlCol="0">
            <a:normAutofit/>
          </a:bodyPr>
          <a:lstStyle/>
          <a:p>
            <a:r>
              <a:rPr lang="tr-TR" dirty="0"/>
              <a:t>Bu defa, internet üzerinden mal ve hizmet satışı yapan ve </a:t>
            </a:r>
            <a:r>
              <a:rPr lang="tr-TR" b="1" u="sng" dirty="0">
                <a:solidFill>
                  <a:srgbClr val="FF0000"/>
                </a:solidFill>
              </a:rPr>
              <a:t>2015 ve müteakip hesap dönemlerinde</a:t>
            </a:r>
            <a:r>
              <a:rPr lang="tr-TR" dirty="0"/>
              <a:t> </a:t>
            </a:r>
            <a:r>
              <a:rPr lang="tr-TR" b="1" u="sng" dirty="0">
                <a:solidFill>
                  <a:srgbClr val="0070C0"/>
                </a:solidFill>
              </a:rPr>
              <a:t>brüt satış hasılatları 5 Milyon TL ve üzerinde olan</a:t>
            </a:r>
            <a:r>
              <a:rPr lang="tr-TR" dirty="0"/>
              <a:t> mükelleflere e-Arşiv Uygulamasına geçme zorunluluğu getirilmiştir. </a:t>
            </a:r>
          </a:p>
          <a:p>
            <a:r>
              <a:rPr lang="tr-TR" dirty="0"/>
              <a:t>Söz konusu mükellefler, 433 sıra numaralı Vergi Usul Kanunu Genel Tebliğinde belirtilen usul ve esaslar çerçevesinde ilgili hesap dönemine ilişkin </a:t>
            </a:r>
            <a:r>
              <a:rPr lang="tr-TR" b="1" u="sng" dirty="0">
                <a:solidFill>
                  <a:srgbClr val="FF0000"/>
                </a:solidFill>
              </a:rPr>
              <a:t>gelir veya kurumlar vergisi beyannamesinin verileceği tarihi takip eden hesap döneminin</a:t>
            </a:r>
            <a:r>
              <a:rPr lang="tr-TR" dirty="0"/>
              <a:t> başına kadar başvurularını ve fiili geçiş hazırlıklarını tamamlayarak e-Arşiv Uygulamasına geçmek zorundadırlar.</a:t>
            </a:r>
          </a:p>
        </p:txBody>
      </p:sp>
    </p:spTree>
    <p:extLst>
      <p:ext uri="{BB962C8B-B14F-4D97-AF65-F5344CB8AC3E}">
        <p14:creationId xmlns:p14="http://schemas.microsoft.com/office/powerpoint/2010/main" val="195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368152"/>
          </a:xfrm>
        </p:spPr>
        <p:txBody>
          <a:bodyPr rtlCol="0">
            <a:normAutofit/>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988840"/>
            <a:ext cx="10971371" cy="4190999"/>
          </a:xfrm>
        </p:spPr>
        <p:txBody>
          <a:bodyPr rtlCol="0">
            <a:normAutofit/>
          </a:bodyPr>
          <a:lstStyle/>
          <a:p>
            <a:pPr algn="just"/>
            <a:r>
              <a:rPr lang="tr-TR" dirty="0"/>
              <a:t>Bu defa, internet üzerinden mal ve hizmet satışı yapan ve </a:t>
            </a:r>
            <a:r>
              <a:rPr lang="tr-TR" b="1" u="sng" dirty="0">
                <a:solidFill>
                  <a:srgbClr val="FF0000"/>
                </a:solidFill>
              </a:rPr>
              <a:t>2015 ve müteakip hesap dönemlerinde</a:t>
            </a:r>
            <a:r>
              <a:rPr lang="tr-TR" dirty="0"/>
              <a:t> </a:t>
            </a:r>
            <a:r>
              <a:rPr lang="tr-TR" b="1" u="sng" dirty="0">
                <a:solidFill>
                  <a:srgbClr val="0070C0"/>
                </a:solidFill>
              </a:rPr>
              <a:t>brüt satış hasılatları 5 Milyon TL ve üzerinde olan</a:t>
            </a:r>
            <a:r>
              <a:rPr lang="tr-TR" dirty="0"/>
              <a:t> mükelleflere e-Arşiv Uygulamasına geçme zorunluluğu getirilmiştir. </a:t>
            </a:r>
          </a:p>
          <a:p>
            <a:pPr algn="just"/>
            <a:r>
              <a:rPr lang="tr-TR" dirty="0"/>
              <a:t>Buna göre </a:t>
            </a:r>
            <a:r>
              <a:rPr lang="tr-TR" b="1" dirty="0">
                <a:solidFill>
                  <a:srgbClr val="FF0000"/>
                </a:solidFill>
              </a:rPr>
              <a:t>2017</a:t>
            </a:r>
            <a:r>
              <a:rPr lang="tr-TR" dirty="0"/>
              <a:t> yılında internet satışı bulunan ve (Gelir Tablosunda yer alan) </a:t>
            </a:r>
            <a:r>
              <a:rPr lang="tr-TR" b="1" u="sng" dirty="0">
                <a:solidFill>
                  <a:srgbClr val="FF0000"/>
                </a:solidFill>
              </a:rPr>
              <a:t>Brüt Satışlar Toplamı 5 Milyon TL ve üzerinde olan </a:t>
            </a:r>
            <a:r>
              <a:rPr lang="tr-TR" dirty="0"/>
              <a:t>mükellefler en geç </a:t>
            </a:r>
            <a:r>
              <a:rPr lang="tr-TR" b="1" dirty="0">
                <a:solidFill>
                  <a:srgbClr val="FF0000"/>
                </a:solidFill>
              </a:rPr>
              <a:t>1/1/2019</a:t>
            </a:r>
            <a:r>
              <a:rPr lang="tr-TR" dirty="0"/>
              <a:t> tarihinde, e-Arşiv Uygulamasına geçiş yapmak zorundadırlar. </a:t>
            </a:r>
          </a:p>
        </p:txBody>
      </p:sp>
    </p:spTree>
    <p:extLst>
      <p:ext uri="{BB962C8B-B14F-4D97-AF65-F5344CB8AC3E}">
        <p14:creationId xmlns:p14="http://schemas.microsoft.com/office/powerpoint/2010/main" val="63886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368152"/>
          </a:xfrm>
        </p:spPr>
        <p:txBody>
          <a:bodyPr rtlCol="0">
            <a:normAutofit/>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988840"/>
            <a:ext cx="10971371" cy="4190999"/>
          </a:xfrm>
        </p:spPr>
        <p:txBody>
          <a:bodyPr rtlCol="0"/>
          <a:lstStyle/>
          <a:p>
            <a:pPr algn="just"/>
            <a:r>
              <a:rPr lang="tr-TR" dirty="0"/>
              <a:t>Tebliğ ile </a:t>
            </a:r>
            <a:r>
              <a:rPr lang="tr-TR" b="1" u="sng" dirty="0">
                <a:solidFill>
                  <a:srgbClr val="C00000"/>
                </a:solidFill>
              </a:rPr>
              <a:t>belirlenen mükellef gruplarına </a:t>
            </a:r>
            <a:r>
              <a:rPr lang="tr-TR" dirty="0"/>
              <a:t>elektronik ticaret ve bazı ticari faaliyetlerine ilişkin olarak </a:t>
            </a:r>
            <a:r>
              <a:rPr lang="tr-TR" b="1" u="sng" dirty="0">
                <a:solidFill>
                  <a:srgbClr val="C00000"/>
                </a:solidFill>
              </a:rPr>
              <a:t>sürekli bilgi verme zorunluluğu </a:t>
            </a:r>
            <a:r>
              <a:rPr lang="tr-TR" dirty="0"/>
              <a:t>ile </a:t>
            </a:r>
            <a:r>
              <a:rPr lang="tr-TR" b="1" u="sng" dirty="0">
                <a:solidFill>
                  <a:srgbClr val="C00000"/>
                </a:solidFill>
              </a:rPr>
              <a:t>internet üzerinden mal ve hizmet satışı yapan mükelleflere</a:t>
            </a:r>
            <a:r>
              <a:rPr lang="tr-TR" dirty="0"/>
              <a:t> usul ve esasları 433 sıra numaralı Vergi Usul Kanunu Genel Tebliği ile belirlenen e-Arşiv Uygulamasına geçme zorunluluğu getirilmiştir.</a:t>
            </a:r>
          </a:p>
        </p:txBody>
      </p:sp>
    </p:spTree>
    <p:extLst>
      <p:ext uri="{BB962C8B-B14F-4D97-AF65-F5344CB8AC3E}">
        <p14:creationId xmlns:p14="http://schemas.microsoft.com/office/powerpoint/2010/main" val="332437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fontScale="90000"/>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628800"/>
            <a:ext cx="11389628" cy="4824536"/>
          </a:xfrm>
        </p:spPr>
        <p:txBody>
          <a:bodyPr rtlCol="0">
            <a:normAutofit fontScale="70000" lnSpcReduction="20000"/>
          </a:bodyPr>
          <a:lstStyle/>
          <a:p>
            <a:pPr algn="just"/>
            <a:r>
              <a:rPr lang="tr-TR" b="1" dirty="0"/>
              <a:t>3. Sürekli Bilgi Verme Zorunluluğu Getirilenler ve İstenilen Bilgiler</a:t>
            </a:r>
          </a:p>
          <a:p>
            <a:r>
              <a:rPr lang="tr-TR" b="1" dirty="0"/>
              <a:t>3.1. Aracı Hizmet Sağlayıcıları</a:t>
            </a:r>
            <a:endParaRPr lang="tr-TR" dirty="0"/>
          </a:p>
          <a:p>
            <a:r>
              <a:rPr lang="tr-TR" dirty="0"/>
              <a:t>Mal veya hizmetlerin alınması, satılması, kiralanması veya dağıtımı işlemlerinin gerçekleştirilmesine aracılık etmek üzere internet ortamında hizmet veren aracı hizmet sağlayıcıları, takvim yılının birer aylık süreleri içerisinde gerçekleştirmiş oldukları söz konusu işlemlere ilişkin olarak;</a:t>
            </a:r>
          </a:p>
          <a:p>
            <a:r>
              <a:rPr lang="tr-TR" dirty="0"/>
              <a:t>a) Aracılık hizmetinin sağlandığı </a:t>
            </a:r>
            <a:r>
              <a:rPr lang="tr-TR" b="1" u="sng" dirty="0">
                <a:solidFill>
                  <a:srgbClr val="C00000"/>
                </a:solidFill>
              </a:rPr>
              <a:t>internet adres veya adreslerini,</a:t>
            </a:r>
          </a:p>
          <a:p>
            <a:r>
              <a:rPr lang="tr-TR" dirty="0"/>
              <a:t>b) Aracılık hizmeti verilen </a:t>
            </a:r>
            <a:r>
              <a:rPr lang="tr-TR" b="1" u="sng" dirty="0">
                <a:solidFill>
                  <a:srgbClr val="C00000"/>
                </a:solidFill>
              </a:rPr>
              <a:t>gerçek ya da tüzel kişilere ait ad </a:t>
            </a:r>
            <a:r>
              <a:rPr lang="tr-TR" b="1" u="sng" dirty="0" err="1">
                <a:solidFill>
                  <a:srgbClr val="C00000"/>
                </a:solidFill>
              </a:rPr>
              <a:t>soyad</a:t>
            </a:r>
            <a:r>
              <a:rPr lang="tr-TR" b="1" u="sng" dirty="0">
                <a:solidFill>
                  <a:srgbClr val="C00000"/>
                </a:solidFill>
              </a:rPr>
              <a:t>/unvan, TCKN/VKN bilgileri ile işyeri adres bilgilerini</a:t>
            </a:r>
            <a:r>
              <a:rPr lang="tr-TR" dirty="0"/>
              <a:t>,</a:t>
            </a:r>
          </a:p>
          <a:p>
            <a:r>
              <a:rPr lang="tr-TR" dirty="0"/>
              <a:t>c) Aracılık hizmeti verilenler adına gerçekleştirilen mal ve hizmet satış/kiralama işlemlerine ilişkin </a:t>
            </a:r>
            <a:r>
              <a:rPr lang="tr-TR" b="1" u="sng" dirty="0">
                <a:solidFill>
                  <a:srgbClr val="C00000"/>
                </a:solidFill>
              </a:rPr>
              <a:t>her bir tahsilat tutarı ve tarihini,</a:t>
            </a:r>
          </a:p>
          <a:p>
            <a:r>
              <a:rPr lang="tr-TR" dirty="0"/>
              <a:t>bu Tebliğin 4 üncü bölümünde açıklanan yöntemle </a:t>
            </a:r>
            <a:r>
              <a:rPr lang="tr-TR" b="1" u="sng" dirty="0">
                <a:solidFill>
                  <a:srgbClr val="0070C0"/>
                </a:solidFill>
              </a:rPr>
              <a:t>elektronik ortamda Başkanlık sistemine ileteceklerdir.</a:t>
            </a:r>
          </a:p>
          <a:p>
            <a:r>
              <a:rPr lang="tr-TR" dirty="0"/>
              <a:t>Aracı hizmet sağlayıcının, ödemelere ilişkin olarak satıcının/kiralayanın ticari temsilcisi olması sebebiyle ödemeye aracılık etmesi veya ödeme hizmetini bir dış hizmet olarak ödeme kuruluşundan alması veri aktarma yükümlülüğünü etkilemez.</a:t>
            </a:r>
          </a:p>
        </p:txBody>
      </p:sp>
    </p:spTree>
    <p:extLst>
      <p:ext uri="{BB962C8B-B14F-4D97-AF65-F5344CB8AC3E}">
        <p14:creationId xmlns:p14="http://schemas.microsoft.com/office/powerpoint/2010/main" val="326485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fontScale="90000"/>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628800"/>
            <a:ext cx="11389628" cy="4824536"/>
          </a:xfrm>
        </p:spPr>
        <p:txBody>
          <a:bodyPr rtlCol="0">
            <a:normAutofit/>
          </a:bodyPr>
          <a:lstStyle/>
          <a:p>
            <a:pPr algn="just"/>
            <a:r>
              <a:rPr lang="tr-TR" b="1" dirty="0"/>
              <a:t>3. Sürekli Bilgi Verme Zorunluluğu Getirilenler ve İstenilen Bilgiler</a:t>
            </a:r>
          </a:p>
          <a:p>
            <a:r>
              <a:rPr lang="tr-TR" b="1" dirty="0"/>
              <a:t>3.2. Bankalar</a:t>
            </a:r>
            <a:endParaRPr lang="tr-TR" dirty="0"/>
          </a:p>
          <a:p>
            <a:r>
              <a:rPr lang="tr-TR" b="1" u="sng" dirty="0">
                <a:solidFill>
                  <a:srgbClr val="FF0000"/>
                </a:solidFill>
              </a:rPr>
              <a:t>İnternet üzerinden yapılan satış ve kiralama işlemlerine ait ödemelerle ilgili olarak </a:t>
            </a:r>
            <a:r>
              <a:rPr lang="tr-TR" dirty="0"/>
              <a:t>5411 sayılı Bankacılık Kanunu kapsamında faaliyet gösteren bankalardan Başkanlık sistemine elektronik ortamda periyodik veri aktarımı yapılacaktır.</a:t>
            </a:r>
          </a:p>
        </p:txBody>
      </p:sp>
    </p:spTree>
    <p:extLst>
      <p:ext uri="{BB962C8B-B14F-4D97-AF65-F5344CB8AC3E}">
        <p14:creationId xmlns:p14="http://schemas.microsoft.com/office/powerpoint/2010/main" val="259089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fontScale="90000"/>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628800"/>
            <a:ext cx="11389628" cy="4824536"/>
          </a:xfrm>
        </p:spPr>
        <p:txBody>
          <a:bodyPr rtlCol="0">
            <a:normAutofit fontScale="77500" lnSpcReduction="20000"/>
          </a:bodyPr>
          <a:lstStyle/>
          <a:p>
            <a:pPr algn="just"/>
            <a:r>
              <a:rPr lang="tr-TR" b="1" dirty="0"/>
              <a:t>3. Sürekli Bilgi Verme Zorunluluğu Getirilenler ve İstenilen Bilgiler</a:t>
            </a:r>
          </a:p>
          <a:p>
            <a:r>
              <a:rPr lang="tr-TR" b="1" dirty="0"/>
              <a:t>3.3. İnternet Reklamcılığı Hizmet Aracıları</a:t>
            </a:r>
            <a:endParaRPr lang="tr-TR" dirty="0"/>
          </a:p>
          <a:p>
            <a:r>
              <a:rPr lang="tr-TR" dirty="0"/>
              <a:t>İnternet ortamında </a:t>
            </a:r>
            <a:r>
              <a:rPr lang="tr-TR" b="1" u="sng" dirty="0">
                <a:solidFill>
                  <a:srgbClr val="FF0000"/>
                </a:solidFill>
              </a:rPr>
              <a:t>ticari amaçlı reklam hizmetlerinin verilmesine aracılık edenler </a:t>
            </a:r>
            <a:r>
              <a:rPr lang="tr-TR" dirty="0"/>
              <a:t>takvim yılının birer aylık süreleri içerisinde aracılık ettikleri reklam hizmetlerine ilişkin olarak;</a:t>
            </a:r>
          </a:p>
          <a:p>
            <a:r>
              <a:rPr lang="tr-TR" dirty="0"/>
              <a:t>a) Reklamın yayınlandığı internet adresini ve internet adresinin ait olduğu kişi ya da kurumun adı soyadı/unvanı ile TCKN/VKN bilgilerini,</a:t>
            </a:r>
          </a:p>
          <a:p>
            <a:r>
              <a:rPr lang="tr-TR" dirty="0"/>
              <a:t>b) </a:t>
            </a:r>
            <a:r>
              <a:rPr lang="tr-TR" b="1" u="sng" dirty="0">
                <a:solidFill>
                  <a:srgbClr val="FF0000"/>
                </a:solidFill>
              </a:rPr>
              <a:t>Reklam veren gerçek ya da tüzel kişilere ilişkin ad </a:t>
            </a:r>
            <a:r>
              <a:rPr lang="tr-TR" b="1" u="sng" dirty="0" err="1">
                <a:solidFill>
                  <a:srgbClr val="FF0000"/>
                </a:solidFill>
              </a:rPr>
              <a:t>soyad</a:t>
            </a:r>
            <a:r>
              <a:rPr lang="tr-TR" b="1" u="sng" dirty="0">
                <a:solidFill>
                  <a:srgbClr val="FF0000"/>
                </a:solidFill>
              </a:rPr>
              <a:t>/unvan ile TCKN/VKN bilgilerini,</a:t>
            </a:r>
          </a:p>
          <a:p>
            <a:r>
              <a:rPr lang="tr-TR" dirty="0"/>
              <a:t>c) </a:t>
            </a:r>
            <a:r>
              <a:rPr lang="tr-TR" b="1" u="sng" dirty="0">
                <a:solidFill>
                  <a:srgbClr val="FF0000"/>
                </a:solidFill>
              </a:rPr>
              <a:t>Tahsil ettikleri reklam hizmeti bedelini,</a:t>
            </a:r>
          </a:p>
          <a:p>
            <a:r>
              <a:rPr lang="tr-TR" dirty="0"/>
              <a:t>bu Tebliğin 4 üncü bölümünde açıklanan yöntemle elektronik ortamda Başkanlık sistemine ileteceklerdir.</a:t>
            </a:r>
          </a:p>
          <a:p>
            <a:r>
              <a:rPr lang="tr-TR" dirty="0"/>
              <a:t>Reklam hizmetinin gerçekleştirilmesinde birden fazla aracı bulunması durumunda her bir aracı kendi gerçekleştirdiği işleme ait bilgileri iletecektir.</a:t>
            </a:r>
          </a:p>
        </p:txBody>
      </p:sp>
    </p:spTree>
    <p:extLst>
      <p:ext uri="{BB962C8B-B14F-4D97-AF65-F5344CB8AC3E}">
        <p14:creationId xmlns:p14="http://schemas.microsoft.com/office/powerpoint/2010/main" val="25325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936104"/>
          </a:xfrm>
        </p:spPr>
        <p:txBody>
          <a:bodyPr rtlCol="0">
            <a:noAutofit/>
          </a:bodyPr>
          <a:lstStyle/>
          <a:p>
            <a:r>
              <a:rPr lang="tr-TR" sz="2400" b="1" dirty="0"/>
              <a:t>Elektronik Ticaret Bilgi Sistemi ve Bildirim Yükümlülüğü</a:t>
            </a:r>
            <a:br>
              <a:rPr lang="tr-TR" sz="2400" b="1" dirty="0"/>
            </a:br>
            <a:r>
              <a:rPr lang="tr-TR" sz="2400" dirty="0"/>
              <a:t>11 Ağustos 2017 </a:t>
            </a:r>
            <a:endParaRPr lang="tr-TR" sz="2400" b="1" dirty="0">
              <a:solidFill>
                <a:srgbClr val="0070C0"/>
              </a:solidFill>
            </a:endParaRPr>
          </a:p>
        </p:txBody>
      </p:sp>
      <p:sp>
        <p:nvSpPr>
          <p:cNvPr id="3" name="İçerik Yer Tutucusu 2"/>
          <p:cNvSpPr>
            <a:spLocks noGrp="1"/>
          </p:cNvSpPr>
          <p:nvPr>
            <p:ph sz="half" idx="1"/>
          </p:nvPr>
        </p:nvSpPr>
        <p:spPr>
          <a:xfrm>
            <a:off x="1053852" y="1700808"/>
            <a:ext cx="10441160" cy="4752528"/>
          </a:xfrm>
        </p:spPr>
        <p:txBody>
          <a:bodyPr rtlCol="0">
            <a:normAutofit fontScale="92500" lnSpcReduction="10000"/>
          </a:bodyPr>
          <a:lstStyle/>
          <a:p>
            <a:r>
              <a:rPr lang="tr-TR" b="1" dirty="0">
                <a:solidFill>
                  <a:srgbClr val="0070C0"/>
                </a:solidFill>
              </a:rPr>
              <a:t>Kimler ETBİS’ e Kayıt Olmak Zorunda?</a:t>
            </a:r>
            <a:endParaRPr lang="tr-TR" dirty="0">
              <a:solidFill>
                <a:srgbClr val="0070C0"/>
              </a:solidFill>
            </a:endParaRPr>
          </a:p>
          <a:p>
            <a:r>
              <a:rPr lang="tr-TR" dirty="0"/>
              <a:t>Aşağıda belirtilen </a:t>
            </a:r>
            <a:r>
              <a:rPr lang="tr-TR" b="1" u="sng" dirty="0">
                <a:solidFill>
                  <a:srgbClr val="C00000"/>
                </a:solidFill>
              </a:rPr>
              <a:t>gerçek veya tüzel kişiler faaliyete başlamadan önce</a:t>
            </a:r>
            <a:r>
              <a:rPr lang="tr-TR" b="1" dirty="0">
                <a:solidFill>
                  <a:srgbClr val="C00000"/>
                </a:solidFill>
              </a:rPr>
              <a:t> ETBİS’ e kayıt olmak zorundadır.</a:t>
            </a:r>
          </a:p>
          <a:p>
            <a:r>
              <a:rPr lang="tr-TR" dirty="0"/>
              <a:t>a) Kendilerine ait </a:t>
            </a:r>
            <a:r>
              <a:rPr lang="tr-TR" dirty="0">
                <a:solidFill>
                  <a:srgbClr val="C00000"/>
                </a:solidFill>
              </a:rPr>
              <a:t>elektronik ticaret ortamında faaliyet gösteren </a:t>
            </a:r>
            <a:r>
              <a:rPr lang="tr-TR" dirty="0"/>
              <a:t>hizmet sağlayıcılar.</a:t>
            </a:r>
          </a:p>
          <a:p>
            <a:r>
              <a:rPr lang="tr-TR" dirty="0"/>
              <a:t>b) </a:t>
            </a:r>
            <a:r>
              <a:rPr lang="tr-TR" dirty="0">
                <a:solidFill>
                  <a:srgbClr val="C00000"/>
                </a:solidFill>
              </a:rPr>
              <a:t>Aracı hizmet sağlayıcılar</a:t>
            </a:r>
            <a:r>
              <a:rPr lang="tr-TR" dirty="0"/>
              <a:t>. (Başkalarına ait iktisadî ve ticari faaliyetlerin yapılmasına elektronik ticaret ortamını sağlayan gerçek ya da tüzel kişiler-Pazar yerleri)</a:t>
            </a:r>
          </a:p>
          <a:p>
            <a:r>
              <a:rPr lang="tr-TR" dirty="0"/>
              <a:t>c) Yurt içinde yerleşik olup yurt içinde elektronik ticaret faaliyetinde bulunmamakla birlikte yurt dışında yerleşik bir aracı hizmet sağlayıcı üzerinden sözleşme yapan veya sipariş alan hizmet sağlayıcılar.</a:t>
            </a:r>
          </a:p>
          <a:p>
            <a:pPr algn="just"/>
            <a:endParaRPr lang="tr-TR" b="1" u="sng" dirty="0">
              <a:solidFill>
                <a:srgbClr val="FF0000"/>
              </a:solidFill>
              <a:latin typeface="+mj-lt"/>
            </a:endParaRPr>
          </a:p>
        </p:txBody>
      </p:sp>
    </p:spTree>
    <p:extLst>
      <p:ext uri="{BB962C8B-B14F-4D97-AF65-F5344CB8AC3E}">
        <p14:creationId xmlns:p14="http://schemas.microsoft.com/office/powerpoint/2010/main" val="260420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fontScale="90000"/>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628800"/>
            <a:ext cx="11389628" cy="4824536"/>
          </a:xfrm>
        </p:spPr>
        <p:txBody>
          <a:bodyPr rtlCol="0">
            <a:normAutofit fontScale="77500" lnSpcReduction="20000"/>
          </a:bodyPr>
          <a:lstStyle/>
          <a:p>
            <a:pPr algn="just"/>
            <a:r>
              <a:rPr lang="tr-TR" b="1" dirty="0"/>
              <a:t>3. Sürekli Bilgi Verme Zorunluluğu Getirilenler ve İstenilen Bilgiler</a:t>
            </a:r>
          </a:p>
          <a:p>
            <a:r>
              <a:rPr lang="tr-TR" b="1" dirty="0"/>
              <a:t>3.4. Kargo ve Lojistik İşletmeleri</a:t>
            </a:r>
            <a:endParaRPr lang="tr-TR" dirty="0"/>
          </a:p>
          <a:p>
            <a:r>
              <a:rPr lang="tr-TR" dirty="0"/>
              <a:t>M1, M2 ve M3 yetki belgesi alan kargo ve lojistik işletmecileri, sahip oldukları bu yetki belgeleri kapsamında takvim yılının birer aylık süreleri içerisinde gerçekleştirdikleri kargo teslimleri ile ilgili olarak;</a:t>
            </a:r>
          </a:p>
          <a:p>
            <a:r>
              <a:rPr lang="tr-TR" dirty="0"/>
              <a:t>a) Göndericinin </a:t>
            </a:r>
            <a:r>
              <a:rPr lang="tr-TR" u="sng" dirty="0">
                <a:solidFill>
                  <a:srgbClr val="FF0000"/>
                </a:solidFill>
              </a:rPr>
              <a:t>ad </a:t>
            </a:r>
            <a:r>
              <a:rPr lang="tr-TR" u="sng" dirty="0" err="1">
                <a:solidFill>
                  <a:srgbClr val="FF0000"/>
                </a:solidFill>
              </a:rPr>
              <a:t>soyad</a:t>
            </a:r>
            <a:r>
              <a:rPr lang="tr-TR" u="sng" dirty="0">
                <a:solidFill>
                  <a:srgbClr val="FF0000"/>
                </a:solidFill>
              </a:rPr>
              <a:t>/unvan ve TCKN/VKN bilgileri ile adres bilgilerini</a:t>
            </a:r>
            <a:r>
              <a:rPr lang="tr-TR" dirty="0"/>
              <a:t>, aracı hizmet sağlayıcılar tarafından yapılan gönderimlerde gönderici bilgileri yanında aracı hizmet sağlayıcının da ad </a:t>
            </a:r>
            <a:r>
              <a:rPr lang="tr-TR" dirty="0" err="1"/>
              <a:t>soyad</a:t>
            </a:r>
            <a:r>
              <a:rPr lang="tr-TR" dirty="0"/>
              <a:t>/unvan ve TCKN/VKN bilgilerini,</a:t>
            </a:r>
          </a:p>
          <a:p>
            <a:r>
              <a:rPr lang="tr-TR" dirty="0"/>
              <a:t>b) Gönderici bazında teslim edilen </a:t>
            </a:r>
            <a:r>
              <a:rPr lang="tr-TR" u="sng" dirty="0">
                <a:solidFill>
                  <a:srgbClr val="FF0000"/>
                </a:solidFill>
              </a:rPr>
              <a:t>toplam gönderi adedini</a:t>
            </a:r>
            <a:r>
              <a:rPr lang="tr-TR" dirty="0"/>
              <a:t>, (Başkanlık tarafından belirlenecek adedin üzerindeki gönderi sayıları bildirilecektir.)</a:t>
            </a:r>
          </a:p>
          <a:p>
            <a:r>
              <a:rPr lang="tr-TR" dirty="0"/>
              <a:t>c) Gönderici bazında kapıda ödeme yapılan </a:t>
            </a:r>
            <a:r>
              <a:rPr lang="tr-TR" u="sng" dirty="0">
                <a:solidFill>
                  <a:srgbClr val="FF0000"/>
                </a:solidFill>
              </a:rPr>
              <a:t>toplam gönderi adedini, ödeme şeklini ve toplam ödeme tutarlarını,</a:t>
            </a:r>
          </a:p>
          <a:p>
            <a:r>
              <a:rPr lang="tr-TR" dirty="0"/>
              <a:t>bu Tebliğin 4 üncü bölümünde açıklanan yöntemle elektronik ortamda Başkanlık sistemine ileteceklerdir.</a:t>
            </a:r>
          </a:p>
        </p:txBody>
      </p:sp>
    </p:spTree>
    <p:extLst>
      <p:ext uri="{BB962C8B-B14F-4D97-AF65-F5344CB8AC3E}">
        <p14:creationId xmlns:p14="http://schemas.microsoft.com/office/powerpoint/2010/main" val="61276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fontScale="90000"/>
          </a:bodyPr>
          <a:lstStyle/>
          <a:p>
            <a:r>
              <a:rPr lang="tr-TR" sz="2400" b="1" dirty="0"/>
              <a:t>464 SIRA NO'LU VERGİ USUL KANUNU GENEL TEBLİĞİ</a:t>
            </a:r>
            <a:br>
              <a:rPr lang="tr-TR" sz="2400" b="1" dirty="0"/>
            </a:br>
            <a:br>
              <a:rPr lang="tr-TR" sz="2400" b="1" dirty="0"/>
            </a:br>
            <a:r>
              <a:rPr lang="it-IT" sz="2400" b="1" dirty="0"/>
              <a:t>Resmi Gazete Tarihi:</a:t>
            </a:r>
            <a:r>
              <a:rPr lang="it-IT" sz="2400" dirty="0"/>
              <a:t> 24/12/2015</a:t>
            </a:r>
            <a:br>
              <a:rPr lang="it-IT" sz="2400" dirty="0"/>
            </a:br>
            <a:r>
              <a:rPr lang="it-IT" sz="2400" b="1" dirty="0"/>
              <a:t>Resmi Gazete No:</a:t>
            </a:r>
            <a:r>
              <a:rPr lang="it-IT" sz="2400" dirty="0"/>
              <a:t> 29572</a:t>
            </a:r>
            <a:endParaRPr lang="tr-TR" sz="2400" b="1" dirty="0"/>
          </a:p>
        </p:txBody>
      </p:sp>
      <p:sp>
        <p:nvSpPr>
          <p:cNvPr id="3" name="İçerik Yer Tutucusu 2"/>
          <p:cNvSpPr>
            <a:spLocks noGrp="1"/>
          </p:cNvSpPr>
          <p:nvPr>
            <p:ph idx="13"/>
          </p:nvPr>
        </p:nvSpPr>
        <p:spPr>
          <a:xfrm>
            <a:off x="609440" y="1628800"/>
            <a:ext cx="11389628" cy="4824536"/>
          </a:xfrm>
        </p:spPr>
        <p:txBody>
          <a:bodyPr rtlCol="0">
            <a:normAutofit fontScale="92500"/>
          </a:bodyPr>
          <a:lstStyle/>
          <a:p>
            <a:r>
              <a:rPr lang="tr-TR" b="1" dirty="0"/>
              <a:t>4. Raporlama</a:t>
            </a:r>
            <a:endParaRPr lang="tr-TR" dirty="0"/>
          </a:p>
          <a:p>
            <a:pPr algn="just"/>
            <a:r>
              <a:rPr lang="tr-TR" dirty="0"/>
              <a:t>Sürekli bilgi verme zorunluluğu getirilen mükellef gruplarının vermesi gereken bilgilere ilişkin veri format ve standardı BTRANS aracılığıyla duyurulacaktır. Veriler bu sistem üzerinden Başkanlığa iletilecektir. Zorunluluk kapsamına giren mükelleflerin, ilk veri iletim tarihinden önce BTRANS başvurularını tamamlamaları gerekmektedir.</a:t>
            </a:r>
          </a:p>
          <a:p>
            <a:pPr algn="just"/>
            <a:r>
              <a:rPr lang="tr-TR" dirty="0"/>
              <a:t>Bu Tebliğ kapsamında istenilen bilgiler aylık dönemler halinde iletilecektir. Bir aya ait bilgilerin, takip eden ayın son günü saat 24:00’e kadar iletilmesi zorunludur.</a:t>
            </a:r>
          </a:p>
          <a:p>
            <a:pPr algn="just"/>
            <a:r>
              <a:rPr lang="tr-TR" b="1" u="sng" dirty="0">
                <a:solidFill>
                  <a:srgbClr val="FF0000"/>
                </a:solidFill>
              </a:rPr>
              <a:t>Zorunluluk getirilen mükellefler 1/7/2016 tarihinden itibaren gerçekleştirdikleri işlemlere ilişkin zorunluluk kapsamında istenen bilgileri hazırlamaya başlayacaklar ve takip eden aydan itibaren göndereceklerdir.</a:t>
            </a:r>
          </a:p>
        </p:txBody>
      </p:sp>
    </p:spTree>
    <p:extLst>
      <p:ext uri="{BB962C8B-B14F-4D97-AF65-F5344CB8AC3E}">
        <p14:creationId xmlns:p14="http://schemas.microsoft.com/office/powerpoint/2010/main" val="64546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792088"/>
          </a:xfrm>
        </p:spPr>
        <p:txBody>
          <a:bodyPr rtlCol="0">
            <a:normAutofit/>
          </a:bodyPr>
          <a:lstStyle/>
          <a:p>
            <a:pPr algn="ctr"/>
            <a:r>
              <a:rPr lang="tr-TR" sz="2400" b="1" dirty="0">
                <a:solidFill>
                  <a:srgbClr val="FF0000"/>
                </a:solidFill>
              </a:rPr>
              <a:t>E-faturada “İrsaliye yerine geçer” ifadesi kullanılabilir mi? </a:t>
            </a:r>
            <a:br>
              <a:rPr lang="tr-TR" sz="2400" dirty="0">
                <a:solidFill>
                  <a:srgbClr val="FF0000"/>
                </a:solidFill>
              </a:rPr>
            </a:br>
            <a:r>
              <a:rPr lang="tr-TR" sz="2400" dirty="0">
                <a:solidFill>
                  <a:srgbClr val="FF0000"/>
                </a:solidFill>
              </a:rPr>
              <a:t>(16.01.2017 tarih ve 13502 sayılı </a:t>
            </a:r>
            <a:r>
              <a:rPr lang="tr-TR" sz="2400" dirty="0" err="1">
                <a:solidFill>
                  <a:srgbClr val="FF0000"/>
                </a:solidFill>
              </a:rPr>
              <a:t>özelge</a:t>
            </a:r>
            <a:r>
              <a:rPr lang="tr-TR" sz="2400" dirty="0">
                <a:solidFill>
                  <a:srgbClr val="FF0000"/>
                </a:solidFill>
              </a:rPr>
              <a:t>)</a:t>
            </a:r>
            <a:endParaRPr lang="tr-TR" sz="2400" b="1" dirty="0">
              <a:solidFill>
                <a:srgbClr val="FF0000"/>
              </a:solidFill>
            </a:endParaRPr>
          </a:p>
        </p:txBody>
      </p:sp>
      <p:sp>
        <p:nvSpPr>
          <p:cNvPr id="3" name="İçerik Yer Tutucusu 2"/>
          <p:cNvSpPr>
            <a:spLocks noGrp="1"/>
          </p:cNvSpPr>
          <p:nvPr>
            <p:ph idx="13"/>
          </p:nvPr>
        </p:nvSpPr>
        <p:spPr>
          <a:xfrm>
            <a:off x="609440" y="1268760"/>
            <a:ext cx="11389628" cy="5184576"/>
          </a:xfrm>
        </p:spPr>
        <p:txBody>
          <a:bodyPr rtlCol="0">
            <a:normAutofit fontScale="92500" lnSpcReduction="10000"/>
          </a:bodyPr>
          <a:lstStyle/>
          <a:p>
            <a:pPr algn="just"/>
            <a:r>
              <a:rPr lang="tr-TR" dirty="0"/>
              <a:t>e-Fatura Uygulamasına kayıtlı olan mükelleflerle yapılan mal ve hizmet alım satımları nedeniyle düzenlenen elektronik faturalarda, </a:t>
            </a:r>
            <a:r>
              <a:rPr lang="tr-TR" b="1" u="sng" dirty="0">
                <a:solidFill>
                  <a:srgbClr val="FF0000"/>
                </a:solidFill>
              </a:rPr>
              <a:t>düzenleme tarihi yanında düzenleme zamanının da saat ve dakika olarak gösterilmesi suretiyle </a:t>
            </a:r>
            <a:r>
              <a:rPr lang="tr-TR" dirty="0"/>
              <a:t>elektronik faturanın alınacak kâğıt çıktısı üzerine “İrsaliye yerine geçer.” ifadesinin yazılması ve satıcı veya yetkilisi tarafından imzalanması halinde </a:t>
            </a:r>
            <a:r>
              <a:rPr lang="tr-TR" b="1" u="sng" dirty="0">
                <a:solidFill>
                  <a:srgbClr val="FF0000"/>
                </a:solidFill>
              </a:rPr>
              <a:t>herhangi bir izne gerek bulunmadan irsaliye olarak kullanılması mümkün bulunmaktadır. </a:t>
            </a:r>
          </a:p>
          <a:p>
            <a:pPr algn="just"/>
            <a:endParaRPr lang="tr-TR" dirty="0"/>
          </a:p>
          <a:p>
            <a:pPr algn="just"/>
            <a:r>
              <a:rPr lang="tr-TR" dirty="0"/>
              <a:t>Ancak bu uygulama </a:t>
            </a:r>
            <a:r>
              <a:rPr lang="tr-TR" b="1" u="sng" dirty="0">
                <a:solidFill>
                  <a:srgbClr val="FF0000"/>
                </a:solidFill>
              </a:rPr>
              <a:t>e-Faturanın malın teslimi anında düzenlenmesi durumunda söz konusu olabilecek olup </a:t>
            </a:r>
            <a:r>
              <a:rPr lang="tr-TR" dirty="0"/>
              <a:t>fatura düzenleme tarihinden sonra malın tesliminin gerçekleştirildiği durumda mezkur uygulamadan yararlanma imkanı bulunmamaktadır. Malın teslimi anında fatura düzenlenmeyen hallerde Vergi Usul Kanunu’nun 230/5. maddesi hükmüne göre sevk irsaliyesi düzenlenip sevk irsaliyesine ait tarih ve numara bilgilerinin oluşturulacak e-Faturada belirtilmesi gerekmektedir.</a:t>
            </a:r>
            <a:endParaRPr lang="tr-TR" b="1" u="sng" dirty="0">
              <a:solidFill>
                <a:srgbClr val="FF0000"/>
              </a:solidFill>
            </a:endParaRPr>
          </a:p>
        </p:txBody>
      </p:sp>
    </p:spTree>
    <p:extLst>
      <p:ext uri="{BB962C8B-B14F-4D97-AF65-F5344CB8AC3E}">
        <p14:creationId xmlns:p14="http://schemas.microsoft.com/office/powerpoint/2010/main" val="270976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a:bodyPr>
          <a:lstStyle/>
          <a:p>
            <a:pPr algn="ctr"/>
            <a:r>
              <a:rPr lang="tr-TR" sz="2400" b="1" dirty="0">
                <a:solidFill>
                  <a:srgbClr val="FF0000"/>
                </a:solidFill>
              </a:rPr>
              <a:t>"İrsaliye yerine geçer." ifadesinin yazılması durumunda ayrıca sevk irsaliyesi düzenleme zorunluluğu var mıdır? </a:t>
            </a:r>
            <a:br>
              <a:rPr lang="tr-TR" sz="2400" b="1" dirty="0">
                <a:solidFill>
                  <a:srgbClr val="FF0000"/>
                </a:solidFill>
              </a:rPr>
            </a:br>
            <a:r>
              <a:rPr lang="tr-TR" sz="2400" dirty="0">
                <a:solidFill>
                  <a:srgbClr val="FF0000"/>
                </a:solidFill>
              </a:rPr>
              <a:t>(14.02.2017 tarih ve 10013 sayılı </a:t>
            </a:r>
            <a:r>
              <a:rPr lang="tr-TR" sz="2400" dirty="0" err="1">
                <a:solidFill>
                  <a:srgbClr val="FF0000"/>
                </a:solidFill>
              </a:rPr>
              <a:t>özelge</a:t>
            </a:r>
            <a:r>
              <a:rPr lang="tr-TR" sz="2400" dirty="0">
                <a:solidFill>
                  <a:srgbClr val="FF0000"/>
                </a:solidFill>
              </a:rPr>
              <a:t>)</a:t>
            </a:r>
          </a:p>
        </p:txBody>
      </p:sp>
      <p:sp>
        <p:nvSpPr>
          <p:cNvPr id="3" name="İçerik Yer Tutucusu 2"/>
          <p:cNvSpPr>
            <a:spLocks noGrp="1"/>
          </p:cNvSpPr>
          <p:nvPr>
            <p:ph idx="13"/>
          </p:nvPr>
        </p:nvSpPr>
        <p:spPr>
          <a:xfrm>
            <a:off x="609440" y="1628800"/>
            <a:ext cx="11389628" cy="4824536"/>
          </a:xfrm>
        </p:spPr>
        <p:txBody>
          <a:bodyPr rtlCol="0">
            <a:normAutofit/>
          </a:bodyPr>
          <a:lstStyle/>
          <a:p>
            <a:pPr algn="just"/>
            <a:endParaRPr lang="tr-TR" dirty="0"/>
          </a:p>
          <a:p>
            <a:pPr algn="just"/>
            <a:r>
              <a:rPr lang="tr-TR" dirty="0"/>
              <a:t>Kooperatifinize ait araçlarla müşterilere teslim edilmek üzere malın nakliyesinin başlatılması mal teslimi sayılacağından, malın nakliyesinin başlatılması ile birlikte düzenlenecek e-Arşiv Faturalarının üzerine “İrsaliye yerine geçer.” ifadesinin yazılması durumunda; alıcısına verilen e-Arşiv Faturasının kağıt çıktısı </a:t>
            </a:r>
            <a:r>
              <a:rPr lang="tr-TR" b="1" dirty="0">
                <a:solidFill>
                  <a:srgbClr val="FF0000"/>
                </a:solidFill>
              </a:rPr>
              <a:t>“</a:t>
            </a:r>
            <a:r>
              <a:rPr lang="tr-TR" b="1" dirty="0" err="1">
                <a:solidFill>
                  <a:srgbClr val="FF0000"/>
                </a:solidFill>
              </a:rPr>
              <a:t>İrsaliyeli</a:t>
            </a:r>
            <a:r>
              <a:rPr lang="tr-TR" b="1" dirty="0">
                <a:solidFill>
                  <a:srgbClr val="FF0000"/>
                </a:solidFill>
              </a:rPr>
              <a:t> Fatura</a:t>
            </a:r>
            <a:r>
              <a:rPr lang="tr-TR" dirty="0"/>
              <a:t>” yerine kullanılabileceğinden </a:t>
            </a:r>
            <a:r>
              <a:rPr lang="tr-TR" b="1" u="sng" dirty="0">
                <a:solidFill>
                  <a:srgbClr val="FF0000"/>
                </a:solidFill>
              </a:rPr>
              <a:t>ayrıca “Sevk İrsaliyesi” belgesinin düzenleme zorunluluğu bulunmamaktadır.</a:t>
            </a:r>
          </a:p>
        </p:txBody>
      </p:sp>
    </p:spTree>
    <p:extLst>
      <p:ext uri="{BB962C8B-B14F-4D97-AF65-F5344CB8AC3E}">
        <p14:creationId xmlns:p14="http://schemas.microsoft.com/office/powerpoint/2010/main" val="40043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ormAutofit/>
          </a:bodyPr>
          <a:lstStyle/>
          <a:p>
            <a:pPr algn="ctr"/>
            <a:r>
              <a:rPr lang="tr-TR" sz="2400" b="1" dirty="0">
                <a:solidFill>
                  <a:srgbClr val="FF0000"/>
                </a:solidFill>
              </a:rPr>
              <a:t>E-arşiv faturası kullanıcısının internet üzerinden satışını yaptığı ürünün müşteri tarafından iadesinde belge düzeni nasıl olmalıdır? </a:t>
            </a:r>
            <a:br>
              <a:rPr lang="tr-TR" sz="2400" b="1" dirty="0">
                <a:solidFill>
                  <a:srgbClr val="FF0000"/>
                </a:solidFill>
              </a:rPr>
            </a:br>
            <a:r>
              <a:rPr lang="tr-TR" sz="2400" dirty="0">
                <a:solidFill>
                  <a:srgbClr val="FF0000"/>
                </a:solidFill>
              </a:rPr>
              <a:t>(26.12.2017 tarih ve 262553 sayılı </a:t>
            </a:r>
            <a:r>
              <a:rPr lang="tr-TR" sz="2400" dirty="0" err="1">
                <a:solidFill>
                  <a:srgbClr val="FF0000"/>
                </a:solidFill>
              </a:rPr>
              <a:t>özelge</a:t>
            </a:r>
            <a:r>
              <a:rPr lang="tr-TR" sz="2400" dirty="0">
                <a:solidFill>
                  <a:srgbClr val="FF0000"/>
                </a:solidFill>
              </a:rPr>
              <a:t>)</a:t>
            </a:r>
          </a:p>
        </p:txBody>
      </p:sp>
      <p:sp>
        <p:nvSpPr>
          <p:cNvPr id="3" name="İçerik Yer Tutucusu 2"/>
          <p:cNvSpPr>
            <a:spLocks noGrp="1"/>
          </p:cNvSpPr>
          <p:nvPr>
            <p:ph idx="13"/>
          </p:nvPr>
        </p:nvSpPr>
        <p:spPr>
          <a:xfrm>
            <a:off x="609440" y="1628800"/>
            <a:ext cx="11389628" cy="4824536"/>
          </a:xfrm>
        </p:spPr>
        <p:txBody>
          <a:bodyPr rtlCol="0">
            <a:normAutofit fontScale="92500" lnSpcReduction="10000"/>
          </a:bodyPr>
          <a:lstStyle/>
          <a:p>
            <a:pPr algn="just"/>
            <a:r>
              <a:rPr lang="tr-TR" dirty="0"/>
              <a:t>e-Arşiv izni olan firmanın internet üzerinden </a:t>
            </a:r>
            <a:r>
              <a:rPr lang="tr-TR" b="1" u="sng" dirty="0">
                <a:solidFill>
                  <a:srgbClr val="FF0000"/>
                </a:solidFill>
              </a:rPr>
              <a:t>vergi mükellefi olmayanlara yapacağı </a:t>
            </a:r>
            <a:r>
              <a:rPr lang="tr-TR" dirty="0"/>
              <a:t>mal ve hizmet satışlarına ilişkin olarak ilgili Tebliğde belirtildiği üzere iade bölümünün yer aldığı e-Arşiv Faturası düzenleyerek kağıt çıktısının ürün ile birlikte alıcısına göndermesi, </a:t>
            </a:r>
            <a:r>
              <a:rPr lang="tr-TR" b="1" u="sng" dirty="0">
                <a:solidFill>
                  <a:srgbClr val="FF0000"/>
                </a:solidFill>
              </a:rPr>
              <a:t>müşterinin malı iade etmek istemesi durumunda ise elektronik ortamda kendisine iletilen faturanın kâğıt çıktısını </a:t>
            </a:r>
            <a:r>
              <a:rPr lang="tr-TR" b="1" u="sng" dirty="0">
                <a:solidFill>
                  <a:srgbClr val="0070C0"/>
                </a:solidFill>
              </a:rPr>
              <a:t>iadeye ilişkin bölümü</a:t>
            </a:r>
            <a:r>
              <a:rPr lang="tr-TR" b="1" u="sng" dirty="0">
                <a:solidFill>
                  <a:srgbClr val="FF0000"/>
                </a:solidFill>
              </a:rPr>
              <a:t> doldurarak mal ile birlikte firmaya geri göndermesi gerekmektedir. </a:t>
            </a:r>
          </a:p>
          <a:p>
            <a:pPr algn="just"/>
            <a:r>
              <a:rPr lang="tr-TR" dirty="0"/>
              <a:t>Ancak, </a:t>
            </a:r>
            <a:r>
              <a:rPr lang="tr-TR" b="1" u="sng" dirty="0">
                <a:solidFill>
                  <a:srgbClr val="FF0000"/>
                </a:solidFill>
              </a:rPr>
              <a:t>müşterinin belgeyi kaybetmesi </a:t>
            </a:r>
            <a:r>
              <a:rPr lang="tr-TR" dirty="0"/>
              <a:t>veya </a:t>
            </a:r>
            <a:r>
              <a:rPr lang="tr-TR" b="1" u="sng" dirty="0">
                <a:solidFill>
                  <a:srgbClr val="FF0000"/>
                </a:solidFill>
              </a:rPr>
              <a:t>ürünün müşteriye teslim edilememesi</a:t>
            </a:r>
            <a:r>
              <a:rPr lang="tr-TR" dirty="0"/>
              <a:t> durumunda </a:t>
            </a:r>
            <a:r>
              <a:rPr lang="tr-TR" b="1" u="sng" dirty="0">
                <a:solidFill>
                  <a:srgbClr val="0070C0"/>
                </a:solidFill>
              </a:rPr>
              <a:t>kargo şirketinin tuttuğu kayıtlar ile düzenlediği taşıma irsaliyesinin bir örneği ile birlikte </a:t>
            </a:r>
            <a:r>
              <a:rPr lang="tr-TR" dirty="0"/>
              <a:t>ürünü </a:t>
            </a:r>
            <a:r>
              <a:rPr lang="tr-TR" b="1" u="sng" dirty="0">
                <a:solidFill>
                  <a:srgbClr val="FF0000"/>
                </a:solidFill>
              </a:rPr>
              <a:t>geri taşıma hizmeti nedeniyle satıcıya kargo şirketince düzenlenen faturanın tevsik edici belge olarak kabul edilmesi mümkün bulunmaktadır.</a:t>
            </a:r>
            <a:r>
              <a:rPr lang="tr-TR" dirty="0"/>
              <a:t> Diğer taraftan satıcıya yapılan iade işlemine ilişkin muhasebe kayıtlarının Muhasebe Sistemi Uygulama Genel Tebliğlerinde yapılan açıklamalar doğrultusunda kanuni sürelerinde yapılması gerekmektedir.</a:t>
            </a:r>
            <a:endParaRPr lang="tr-TR" b="1" u="sng" dirty="0">
              <a:solidFill>
                <a:srgbClr val="FF0000"/>
              </a:solidFill>
            </a:endParaRPr>
          </a:p>
        </p:txBody>
      </p:sp>
    </p:spTree>
    <p:extLst>
      <p:ext uri="{BB962C8B-B14F-4D97-AF65-F5344CB8AC3E}">
        <p14:creationId xmlns:p14="http://schemas.microsoft.com/office/powerpoint/2010/main" val="390848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chor="ctr">
            <a:normAutofit/>
          </a:bodyPr>
          <a:lstStyle/>
          <a:p>
            <a:pPr algn="ctr"/>
            <a:r>
              <a:rPr lang="tr-TR" sz="2800" b="1" dirty="0">
                <a:solidFill>
                  <a:srgbClr val="FF0000"/>
                </a:solidFill>
              </a:rPr>
              <a:t>Çok Yakında… </a:t>
            </a:r>
            <a:br>
              <a:rPr lang="tr-TR" sz="2800" b="1" dirty="0">
                <a:solidFill>
                  <a:srgbClr val="FF0000"/>
                </a:solidFill>
              </a:rPr>
            </a:br>
            <a:br>
              <a:rPr lang="tr-TR" sz="2800" b="1" dirty="0">
                <a:solidFill>
                  <a:srgbClr val="FF0000"/>
                </a:solidFill>
              </a:rPr>
            </a:br>
            <a:r>
              <a:rPr lang="tr-TR" sz="2800" dirty="0"/>
              <a:t>GİB Sayfasında bulunan Genel Tebliğ taslağı ile; </a:t>
            </a:r>
            <a:endParaRPr lang="tr-TR" sz="2800" dirty="0">
              <a:solidFill>
                <a:srgbClr val="FF0000"/>
              </a:solidFill>
            </a:endParaRPr>
          </a:p>
        </p:txBody>
      </p:sp>
      <p:sp>
        <p:nvSpPr>
          <p:cNvPr id="3" name="İçerik Yer Tutucusu 2"/>
          <p:cNvSpPr>
            <a:spLocks noGrp="1"/>
          </p:cNvSpPr>
          <p:nvPr>
            <p:ph idx="13"/>
          </p:nvPr>
        </p:nvSpPr>
        <p:spPr>
          <a:xfrm>
            <a:off x="609440" y="1628800"/>
            <a:ext cx="11389628" cy="4824536"/>
          </a:xfrm>
        </p:spPr>
        <p:txBody>
          <a:bodyPr rtlCol="0">
            <a:normAutofit/>
          </a:bodyPr>
          <a:lstStyle/>
          <a:p>
            <a:pPr marL="0" indent="0" algn="just">
              <a:buNone/>
            </a:pPr>
            <a:endParaRPr lang="tr-TR" dirty="0"/>
          </a:p>
          <a:p>
            <a:pPr marL="0" indent="0" algn="just">
              <a:buNone/>
            </a:pPr>
            <a:r>
              <a:rPr lang="tr-TR" dirty="0"/>
              <a:t>• E-Arşiv Uygulamasından yararlanma yöntemlerine GİB tarafından mükelleflere ücretsiz olarak sunulan </a:t>
            </a:r>
            <a:r>
              <a:rPr lang="tr-TR" b="1" dirty="0">
                <a:solidFill>
                  <a:srgbClr val="FF0000"/>
                </a:solidFill>
              </a:rPr>
              <a:t>e-Arşiv Portali yöntemi eklenmesi</a:t>
            </a:r>
            <a:r>
              <a:rPr lang="tr-TR" b="1" dirty="0"/>
              <a:t>,</a:t>
            </a:r>
          </a:p>
          <a:p>
            <a:pPr marL="0" indent="0" algn="just">
              <a:buNone/>
            </a:pPr>
            <a:r>
              <a:rPr lang="tr-TR" dirty="0"/>
              <a:t>• Hali hazırda 421 ve 454 Sıra No.lu Vergi Usul Kanunu Genel Tebliğleri kapsamında </a:t>
            </a:r>
            <a:r>
              <a:rPr lang="tr-TR" b="1" u="sng" dirty="0">
                <a:solidFill>
                  <a:srgbClr val="FF0000"/>
                </a:solidFill>
              </a:rPr>
              <a:t>e-Fatura ve e-Defter uygulamalarına dahil olma zorunluluğu bulunan</a:t>
            </a:r>
            <a:r>
              <a:rPr lang="tr-TR" dirty="0"/>
              <a:t> mükelleflerin, </a:t>
            </a:r>
            <a:r>
              <a:rPr lang="tr-TR" b="1" dirty="0">
                <a:solidFill>
                  <a:srgbClr val="FF0000"/>
                </a:solidFill>
              </a:rPr>
              <a:t>1.7.2019 tarihine kadar e-Arşiv Fatura uygulamasına da geçme zorunluluğunun  getirilmesi, </a:t>
            </a:r>
          </a:p>
        </p:txBody>
      </p:sp>
    </p:spTree>
    <p:extLst>
      <p:ext uri="{BB962C8B-B14F-4D97-AF65-F5344CB8AC3E}">
        <p14:creationId xmlns:p14="http://schemas.microsoft.com/office/powerpoint/2010/main" val="36858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chor="ctr">
            <a:normAutofit/>
          </a:bodyPr>
          <a:lstStyle/>
          <a:p>
            <a:pPr algn="ctr"/>
            <a:r>
              <a:rPr lang="tr-TR" sz="2800" b="1" dirty="0">
                <a:solidFill>
                  <a:srgbClr val="FF0000"/>
                </a:solidFill>
              </a:rPr>
              <a:t>Çok Yakında… </a:t>
            </a:r>
            <a:br>
              <a:rPr lang="tr-TR" sz="2800" b="1" dirty="0">
                <a:solidFill>
                  <a:srgbClr val="FF0000"/>
                </a:solidFill>
              </a:rPr>
            </a:br>
            <a:br>
              <a:rPr lang="tr-TR" sz="2800" b="1" dirty="0">
                <a:solidFill>
                  <a:srgbClr val="FF0000"/>
                </a:solidFill>
              </a:rPr>
            </a:br>
            <a:r>
              <a:rPr lang="tr-TR" sz="2800" dirty="0"/>
              <a:t>GİB Sayfasında bulunan Genel Tebliğ taslağı ile; </a:t>
            </a:r>
            <a:endParaRPr lang="tr-TR" sz="2800" dirty="0">
              <a:solidFill>
                <a:srgbClr val="FF0000"/>
              </a:solidFill>
            </a:endParaRPr>
          </a:p>
        </p:txBody>
      </p:sp>
      <p:sp>
        <p:nvSpPr>
          <p:cNvPr id="3" name="İçerik Yer Tutucusu 2"/>
          <p:cNvSpPr>
            <a:spLocks noGrp="1"/>
          </p:cNvSpPr>
          <p:nvPr>
            <p:ph idx="13"/>
          </p:nvPr>
        </p:nvSpPr>
        <p:spPr>
          <a:xfrm>
            <a:off x="609440" y="1628800"/>
            <a:ext cx="11245612" cy="4824536"/>
          </a:xfrm>
        </p:spPr>
        <p:txBody>
          <a:bodyPr rtlCol="0">
            <a:normAutofit/>
          </a:bodyPr>
          <a:lstStyle/>
          <a:p>
            <a:pPr marL="0" indent="0" algn="just">
              <a:buNone/>
            </a:pPr>
            <a:endParaRPr lang="tr-TR" dirty="0"/>
          </a:p>
          <a:p>
            <a:pPr algn="just"/>
            <a:r>
              <a:rPr lang="tr-TR" dirty="0"/>
              <a:t>• E-Ticaret Aracı Hizmet Sağlayıcıları, </a:t>
            </a:r>
            <a:r>
              <a:rPr lang="tr-TR" b="1" u="sng" dirty="0">
                <a:solidFill>
                  <a:srgbClr val="FF0000"/>
                </a:solidFill>
              </a:rPr>
              <a:t>İnternet Reklamcılığı Hizmet Aracıları </a:t>
            </a:r>
            <a:r>
              <a:rPr lang="tr-TR" dirty="0"/>
              <a:t>ile </a:t>
            </a:r>
            <a:r>
              <a:rPr lang="tr-TR" b="1" u="sng" dirty="0">
                <a:solidFill>
                  <a:srgbClr val="FF0000"/>
                </a:solidFill>
              </a:rPr>
              <a:t>İnternet Ortamında İlan Yayınlayan </a:t>
            </a:r>
            <a:r>
              <a:rPr lang="tr-TR" dirty="0"/>
              <a:t>mükelleflere </a:t>
            </a:r>
            <a:r>
              <a:rPr lang="tr-TR" b="1" u="sng" dirty="0">
                <a:solidFill>
                  <a:srgbClr val="FF0000"/>
                </a:solidFill>
              </a:rPr>
              <a:t>1.7.2019 tarihine kadar </a:t>
            </a:r>
            <a:r>
              <a:rPr lang="tr-TR" dirty="0"/>
              <a:t>e-Arşiv Fatura uygulamasına zorunlu olarak dahil olmaları, </a:t>
            </a:r>
          </a:p>
          <a:p>
            <a:pPr algn="just"/>
            <a:r>
              <a:rPr lang="tr-TR" dirty="0"/>
              <a:t>• 2017 veya müteakip hesap dönemleri brüt satış hasılatı (veya satışları ile gayrisafi iş hasılatı) </a:t>
            </a:r>
            <a:r>
              <a:rPr lang="tr-TR" b="1" dirty="0">
                <a:solidFill>
                  <a:srgbClr val="FF0000"/>
                </a:solidFill>
              </a:rPr>
              <a:t>5 Milyon TL ve üzeri olan mükelleflere </a:t>
            </a:r>
            <a:r>
              <a:rPr lang="tr-TR" dirty="0"/>
              <a:t>Gelir/Kurumlar Vergisi Beyannamelerinin verildiği tarihi izleyen hesap dönemi başından itibaren  (2017 yılı cirosundan dolayı aşanlar için 1.7.2019 tarihine kadar) </a:t>
            </a:r>
            <a:r>
              <a:rPr lang="tr-TR" b="1" u="sng" dirty="0">
                <a:solidFill>
                  <a:srgbClr val="FF0000"/>
                </a:solidFill>
              </a:rPr>
              <a:t>e-Arşiv Fatura uygulamasına de zorunlu olarak geçmeleri, </a:t>
            </a:r>
          </a:p>
        </p:txBody>
      </p:sp>
    </p:spTree>
    <p:extLst>
      <p:ext uri="{BB962C8B-B14F-4D97-AF65-F5344CB8AC3E}">
        <p14:creationId xmlns:p14="http://schemas.microsoft.com/office/powerpoint/2010/main" val="374127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chor="ctr">
            <a:normAutofit/>
          </a:bodyPr>
          <a:lstStyle/>
          <a:p>
            <a:pPr algn="ctr"/>
            <a:r>
              <a:rPr lang="tr-TR" sz="2800" b="1" dirty="0">
                <a:solidFill>
                  <a:srgbClr val="FF0000"/>
                </a:solidFill>
              </a:rPr>
              <a:t>Çok Yakında… </a:t>
            </a:r>
            <a:br>
              <a:rPr lang="tr-TR" sz="2800" b="1" dirty="0">
                <a:solidFill>
                  <a:srgbClr val="FF0000"/>
                </a:solidFill>
              </a:rPr>
            </a:br>
            <a:br>
              <a:rPr lang="tr-TR" sz="2800" b="1" dirty="0">
                <a:solidFill>
                  <a:srgbClr val="FF0000"/>
                </a:solidFill>
              </a:rPr>
            </a:br>
            <a:r>
              <a:rPr lang="tr-TR" sz="2800" dirty="0"/>
              <a:t>GİB Sayfasında bulunan Genel Tebliğ taslağı ile; </a:t>
            </a:r>
            <a:endParaRPr lang="tr-TR" sz="2800" dirty="0">
              <a:solidFill>
                <a:srgbClr val="FF0000"/>
              </a:solidFill>
            </a:endParaRPr>
          </a:p>
        </p:txBody>
      </p:sp>
      <p:sp>
        <p:nvSpPr>
          <p:cNvPr id="3" name="İçerik Yer Tutucusu 2"/>
          <p:cNvSpPr>
            <a:spLocks noGrp="1"/>
          </p:cNvSpPr>
          <p:nvPr>
            <p:ph idx="13"/>
          </p:nvPr>
        </p:nvSpPr>
        <p:spPr>
          <a:xfrm>
            <a:off x="609440" y="1628800"/>
            <a:ext cx="11245612" cy="4824536"/>
          </a:xfrm>
        </p:spPr>
        <p:txBody>
          <a:bodyPr rtlCol="0">
            <a:normAutofit fontScale="92500" lnSpcReduction="10000"/>
          </a:bodyPr>
          <a:lstStyle/>
          <a:p>
            <a:pPr marL="0" indent="0" algn="just">
              <a:buNone/>
            </a:pPr>
            <a:endParaRPr lang="tr-TR" dirty="0"/>
          </a:p>
          <a:p>
            <a:pPr marL="0" indent="0" algn="just">
              <a:buNone/>
            </a:pPr>
            <a:r>
              <a:rPr lang="tr-TR" dirty="0"/>
              <a:t>• </a:t>
            </a:r>
            <a:r>
              <a:rPr lang="tr-TR" b="1" dirty="0">
                <a:solidFill>
                  <a:srgbClr val="FF0000"/>
                </a:solidFill>
              </a:rPr>
              <a:t>e-Fatura ve e-Arşiv uygulamalarına kayıtlı olmayan mükelleflerce </a:t>
            </a:r>
            <a:r>
              <a:rPr lang="tr-TR" dirty="0"/>
              <a:t>aynı günde aynı kişi veya kurumlara düzenlenen faturaların </a:t>
            </a:r>
            <a:r>
              <a:rPr lang="tr-TR" b="1" u="sng" dirty="0">
                <a:solidFill>
                  <a:srgbClr val="FF0000"/>
                </a:solidFill>
              </a:rPr>
              <a:t>vergiler dahil toplam tutarının 50.000 TL’yi aşması halinde </a:t>
            </a:r>
            <a:r>
              <a:rPr lang="tr-TR" dirty="0"/>
              <a:t>söz konusu faturaların </a:t>
            </a:r>
            <a:r>
              <a:rPr lang="tr-TR" b="1" dirty="0">
                <a:solidFill>
                  <a:srgbClr val="FF0000"/>
                </a:solidFill>
              </a:rPr>
              <a:t>1.7.2019</a:t>
            </a:r>
            <a:r>
              <a:rPr lang="tr-TR" dirty="0"/>
              <a:t> tarihinden itibaren ücretsiz olarak sunulan e-Arşiv İnternet Portali üzerinden </a:t>
            </a:r>
            <a:r>
              <a:rPr lang="tr-TR" b="1" u="sng" dirty="0">
                <a:solidFill>
                  <a:srgbClr val="FF0000"/>
                </a:solidFill>
              </a:rPr>
              <a:t>e-Arşiv Fatura olarak düzenleme zorunluluğu getirilmesi, </a:t>
            </a:r>
          </a:p>
          <a:p>
            <a:pPr marL="0" indent="0" algn="just">
              <a:buNone/>
            </a:pPr>
            <a:r>
              <a:rPr lang="tr-TR" dirty="0"/>
              <a:t>• 483 SN VUK Genel Tebliğinin 6 </a:t>
            </a:r>
            <a:r>
              <a:rPr lang="tr-TR" dirty="0" err="1"/>
              <a:t>ncı</a:t>
            </a:r>
            <a:r>
              <a:rPr lang="tr-TR" dirty="0"/>
              <a:t> maddesinde belirtilen ÖKC kullanımından muafiyeti şartlarını sağlayarak ÖKC kullanımından muaf olan ve e-Arşiv Fatura uygulamasına dahil olan mükelleflerin;  </a:t>
            </a:r>
            <a:r>
              <a:rPr lang="tr-TR" b="1" u="sng" dirty="0">
                <a:solidFill>
                  <a:srgbClr val="FF0000"/>
                </a:solidFill>
              </a:rPr>
              <a:t>vergiler dahil 500 TL </a:t>
            </a:r>
            <a:r>
              <a:rPr lang="tr-TR" b="1" u="sng" dirty="0" err="1">
                <a:solidFill>
                  <a:srgbClr val="FF0000"/>
                </a:solidFill>
              </a:rPr>
              <a:t>yi</a:t>
            </a:r>
            <a:r>
              <a:rPr lang="tr-TR" b="1" u="sng" dirty="0">
                <a:solidFill>
                  <a:srgbClr val="FF0000"/>
                </a:solidFill>
              </a:rPr>
              <a:t> aşmayan perakende mal ve hizmet satışlarında </a:t>
            </a:r>
            <a:r>
              <a:rPr lang="tr-TR" dirty="0"/>
              <a:t>düzenlenecek e-Arşiv Faturalarında müşterinin adı bölümüne “</a:t>
            </a:r>
            <a:r>
              <a:rPr lang="tr-TR" u="sng" dirty="0">
                <a:solidFill>
                  <a:srgbClr val="FF0000"/>
                </a:solidFill>
              </a:rPr>
              <a:t>Nihai Tüketici</a:t>
            </a:r>
            <a:r>
              <a:rPr lang="tr-TR" dirty="0"/>
              <a:t>” açıklaması ile düzenlenmesi halinde perakende satış fişi veya ödeme kaydedici cihaz fişi yerine kullanılabilmesine imkan verilmesi,  </a:t>
            </a:r>
          </a:p>
        </p:txBody>
      </p:sp>
    </p:spTree>
    <p:extLst>
      <p:ext uri="{BB962C8B-B14F-4D97-AF65-F5344CB8AC3E}">
        <p14:creationId xmlns:p14="http://schemas.microsoft.com/office/powerpoint/2010/main" val="84745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440" y="260648"/>
            <a:ext cx="10971372" cy="1224136"/>
          </a:xfrm>
        </p:spPr>
        <p:txBody>
          <a:bodyPr rtlCol="0" anchor="ctr">
            <a:normAutofit/>
          </a:bodyPr>
          <a:lstStyle/>
          <a:p>
            <a:pPr algn="ctr"/>
            <a:r>
              <a:rPr lang="tr-TR" sz="2800" b="1" dirty="0">
                <a:solidFill>
                  <a:srgbClr val="FF0000"/>
                </a:solidFill>
              </a:rPr>
              <a:t>Çok Yakında… </a:t>
            </a:r>
            <a:br>
              <a:rPr lang="tr-TR" sz="2800" b="1" dirty="0">
                <a:solidFill>
                  <a:srgbClr val="FF0000"/>
                </a:solidFill>
              </a:rPr>
            </a:br>
            <a:br>
              <a:rPr lang="tr-TR" sz="2800" b="1" dirty="0">
                <a:solidFill>
                  <a:srgbClr val="FF0000"/>
                </a:solidFill>
              </a:rPr>
            </a:br>
            <a:r>
              <a:rPr lang="tr-TR" sz="2800" dirty="0"/>
              <a:t>GİB Sayfasında bulunan Genel Tebliğ taslağı ile; </a:t>
            </a:r>
            <a:endParaRPr lang="tr-TR" sz="2800" dirty="0">
              <a:solidFill>
                <a:srgbClr val="FF0000"/>
              </a:solidFill>
            </a:endParaRPr>
          </a:p>
        </p:txBody>
      </p:sp>
      <p:sp>
        <p:nvSpPr>
          <p:cNvPr id="3" name="İçerik Yer Tutucusu 2"/>
          <p:cNvSpPr>
            <a:spLocks noGrp="1"/>
          </p:cNvSpPr>
          <p:nvPr>
            <p:ph idx="13"/>
          </p:nvPr>
        </p:nvSpPr>
        <p:spPr>
          <a:xfrm>
            <a:off x="609440" y="1628800"/>
            <a:ext cx="11245612" cy="4824536"/>
          </a:xfrm>
        </p:spPr>
        <p:txBody>
          <a:bodyPr rtlCol="0">
            <a:normAutofit/>
          </a:bodyPr>
          <a:lstStyle/>
          <a:p>
            <a:pPr marL="0" indent="0" algn="just">
              <a:buNone/>
            </a:pPr>
            <a:endParaRPr lang="tr-TR" dirty="0"/>
          </a:p>
          <a:p>
            <a:pPr marL="0" indent="0" algn="just">
              <a:buNone/>
            </a:pPr>
            <a:r>
              <a:rPr lang="tr-TR" dirty="0"/>
              <a:t>• Gelir İdaresi Başkanlığının, yapacağı analiz çalışmalarıyla </a:t>
            </a:r>
            <a:r>
              <a:rPr lang="tr-TR" b="1" u="sng" dirty="0">
                <a:solidFill>
                  <a:srgbClr val="FF0000"/>
                </a:solidFill>
              </a:rPr>
              <a:t>riskli ya da vergiye uyum düzeyi düşük mükelleflere</a:t>
            </a:r>
            <a:r>
              <a:rPr lang="tr-TR" dirty="0"/>
              <a:t> ve Başkanlıkça belirlenen diğer mükellef gruplarına yazılı bildirimle </a:t>
            </a:r>
            <a:r>
              <a:rPr lang="tr-TR" b="1" u="sng" dirty="0">
                <a:solidFill>
                  <a:srgbClr val="FF0000"/>
                </a:solidFill>
              </a:rPr>
              <a:t>en az 3 aylık süre vermek suretiyle e-Fatura ve e-Arşiv Fatura uygulamalarına geçme zorunluluğu getirilebilmesi,  </a:t>
            </a:r>
          </a:p>
          <a:p>
            <a:pPr marL="0" indent="0" algn="just">
              <a:buNone/>
            </a:pPr>
            <a:r>
              <a:rPr lang="tr-TR" dirty="0"/>
              <a:t>• Tebliğde belirtilen mükellef gruplarına e-Arşiv Faturalarının düzenlenmesi ve müşterilerine kağıt ortamda iletilmesinde </a:t>
            </a:r>
            <a:r>
              <a:rPr lang="tr-TR" b="1" u="sng" dirty="0">
                <a:solidFill>
                  <a:srgbClr val="FF0000"/>
                </a:solidFill>
              </a:rPr>
              <a:t>el terminallerinin kullanılabilmesine  imkan verilmesi, </a:t>
            </a:r>
          </a:p>
        </p:txBody>
      </p:sp>
    </p:spTree>
    <p:extLst>
      <p:ext uri="{BB962C8B-B14F-4D97-AF65-F5344CB8AC3E}">
        <p14:creationId xmlns:p14="http://schemas.microsoft.com/office/powerpoint/2010/main" val="287119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476672"/>
            <a:ext cx="10585176" cy="936104"/>
          </a:xfrm>
        </p:spPr>
        <p:txBody>
          <a:bodyPr rtlCol="0">
            <a:noAutofit/>
          </a:bodyPr>
          <a:lstStyle/>
          <a:p>
            <a:pPr algn="ctr"/>
            <a:r>
              <a:rPr lang="tr-TR" sz="2400" b="1" dirty="0"/>
              <a:t>Elektronik Ticaret Bilgi Sistemi ve Bildirim Yükümlülüğü</a:t>
            </a:r>
            <a:br>
              <a:rPr lang="tr-TR" sz="2400" b="1" dirty="0"/>
            </a:br>
            <a:endParaRPr lang="tr-TR" sz="2400" b="1" dirty="0">
              <a:solidFill>
                <a:srgbClr val="0070C0"/>
              </a:solidFill>
            </a:endParaRPr>
          </a:p>
        </p:txBody>
      </p:sp>
      <p:sp>
        <p:nvSpPr>
          <p:cNvPr id="3" name="İçerik Yer Tutucusu 2"/>
          <p:cNvSpPr>
            <a:spLocks noGrp="1"/>
          </p:cNvSpPr>
          <p:nvPr>
            <p:ph sz="half" idx="1"/>
          </p:nvPr>
        </p:nvSpPr>
        <p:spPr>
          <a:xfrm>
            <a:off x="1053852" y="1700808"/>
            <a:ext cx="10441160" cy="4752528"/>
          </a:xfrm>
        </p:spPr>
        <p:txBody>
          <a:bodyPr rtlCol="0">
            <a:normAutofit/>
          </a:bodyPr>
          <a:lstStyle/>
          <a:p>
            <a:r>
              <a:rPr lang="tr-TR" b="1" dirty="0">
                <a:solidFill>
                  <a:srgbClr val="0070C0"/>
                </a:solidFill>
              </a:rPr>
              <a:t>ETBİS’ e Kayıt için Hangi Bilgilere İhtiyaç Var?</a:t>
            </a:r>
            <a:endParaRPr lang="tr-TR" dirty="0">
              <a:solidFill>
                <a:srgbClr val="0070C0"/>
              </a:solidFill>
            </a:endParaRPr>
          </a:p>
          <a:p>
            <a:pPr lvl="0"/>
            <a:r>
              <a:rPr lang="tr-TR" dirty="0"/>
              <a:t>Gerçek veya tüzel kişi tacirler için MERSİS numarası ve vergi kimlik numarası, </a:t>
            </a:r>
          </a:p>
          <a:p>
            <a:r>
              <a:rPr lang="tr-TR" dirty="0"/>
              <a:t>Esnaf ve sanatkârlar için T.C. kimlik numarası ve vergi kimlik numarası.</a:t>
            </a:r>
          </a:p>
          <a:p>
            <a:pPr lvl="0"/>
            <a:r>
              <a:rPr lang="tr-TR" dirty="0"/>
              <a:t>Elektronik ticaret veya aracılık faaliyetinde bulunulan mobil uygulama ve alan adı.</a:t>
            </a:r>
          </a:p>
          <a:p>
            <a:pPr algn="just"/>
            <a:endParaRPr lang="tr-TR" b="1" u="sng" dirty="0">
              <a:solidFill>
                <a:srgbClr val="FF0000"/>
              </a:solidFill>
              <a:latin typeface="+mj-lt"/>
            </a:endParaRPr>
          </a:p>
        </p:txBody>
      </p:sp>
    </p:spTree>
    <p:extLst>
      <p:ext uri="{BB962C8B-B14F-4D97-AF65-F5344CB8AC3E}">
        <p14:creationId xmlns:p14="http://schemas.microsoft.com/office/powerpoint/2010/main" val="183186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332656"/>
            <a:ext cx="10585176" cy="936104"/>
          </a:xfrm>
        </p:spPr>
        <p:txBody>
          <a:bodyPr rtlCol="0">
            <a:noAutofit/>
          </a:bodyPr>
          <a:lstStyle/>
          <a:p>
            <a:pPr algn="ctr"/>
            <a:r>
              <a:rPr lang="tr-TR" sz="2400" b="1" dirty="0"/>
              <a:t>Elektronik Ticaret Bilgi Sistemi ve Bildirim Yükümlülüğü</a:t>
            </a:r>
            <a:br>
              <a:rPr lang="tr-TR" sz="2400" b="1" dirty="0"/>
            </a:br>
            <a:endParaRPr lang="tr-TR" sz="2400" b="1" dirty="0">
              <a:solidFill>
                <a:srgbClr val="0070C0"/>
              </a:solidFill>
            </a:endParaRPr>
          </a:p>
        </p:txBody>
      </p:sp>
      <p:sp>
        <p:nvSpPr>
          <p:cNvPr id="3" name="İçerik Yer Tutucusu 2"/>
          <p:cNvSpPr>
            <a:spLocks noGrp="1"/>
          </p:cNvSpPr>
          <p:nvPr>
            <p:ph sz="half" idx="1"/>
          </p:nvPr>
        </p:nvSpPr>
        <p:spPr>
          <a:xfrm>
            <a:off x="765820" y="1700808"/>
            <a:ext cx="11017224" cy="4968552"/>
          </a:xfrm>
        </p:spPr>
        <p:txBody>
          <a:bodyPr rtlCol="0">
            <a:normAutofit fontScale="55000" lnSpcReduction="20000"/>
          </a:bodyPr>
          <a:lstStyle/>
          <a:p>
            <a:r>
              <a:rPr lang="tr-TR" b="1" dirty="0"/>
              <a:t>ETBİS’ e Bildirim yükümlülüğü</a:t>
            </a:r>
            <a:endParaRPr lang="tr-TR" dirty="0"/>
          </a:p>
          <a:p>
            <a:r>
              <a:rPr lang="tr-TR" b="1" u="sng" dirty="0"/>
              <a:t>01.12.2017 tarihi itibarıyla faaliyette olanlar</a:t>
            </a:r>
            <a:r>
              <a:rPr lang="tr-TR" dirty="0"/>
              <a:t> kendilerine ilişkin olarak aşağıda belirtilen hususları </a:t>
            </a:r>
            <a:r>
              <a:rPr lang="tr-TR" b="1" dirty="0">
                <a:solidFill>
                  <a:srgbClr val="C00000"/>
                </a:solidFill>
              </a:rPr>
              <a:t>31.12.2017</a:t>
            </a:r>
            <a:r>
              <a:rPr lang="tr-TR" dirty="0"/>
              <a:t> </a:t>
            </a:r>
            <a:r>
              <a:rPr lang="tr-TR" b="1" dirty="0">
                <a:solidFill>
                  <a:srgbClr val="C00000"/>
                </a:solidFill>
              </a:rPr>
              <a:t>tarihine kadar </a:t>
            </a:r>
            <a:r>
              <a:rPr lang="tr-TR" dirty="0"/>
              <a:t>bildirimde bulunmak zorundadır.</a:t>
            </a:r>
          </a:p>
          <a:p>
            <a:r>
              <a:rPr lang="tr-TR" dirty="0"/>
              <a:t>a) ticaretin türü.</a:t>
            </a:r>
          </a:p>
          <a:p>
            <a:r>
              <a:rPr lang="tr-TR" b="1" dirty="0">
                <a:solidFill>
                  <a:srgbClr val="C00000"/>
                </a:solidFill>
              </a:rPr>
              <a:t>c) Elektronik Tebligata elverişli KEP adresi.</a:t>
            </a:r>
          </a:p>
          <a:p>
            <a:r>
              <a:rPr lang="tr-TR" dirty="0"/>
              <a:t>b) Elektronik ticaret dışındaki ticari faaliyetleri.</a:t>
            </a:r>
          </a:p>
          <a:p>
            <a:r>
              <a:rPr lang="tr-TR" dirty="0"/>
              <a:t>ç) Elektronik ticaret ortamında sunulan mal ve hizmetlerin türü.</a:t>
            </a:r>
          </a:p>
          <a:p>
            <a:r>
              <a:rPr lang="tr-TR" dirty="0"/>
              <a:t>d) Elektronik ticaret ortamında sunulan ödeme yöntemleri.</a:t>
            </a:r>
          </a:p>
          <a:p>
            <a:r>
              <a:rPr lang="tr-TR" dirty="0"/>
              <a:t>e) Elektronik ticaret ortamında ikinci el malların satışa sunulup sunulmadığı ve satışa sunulan ikinci el malların türü.</a:t>
            </a:r>
          </a:p>
          <a:p>
            <a:r>
              <a:rPr lang="tr-TR" dirty="0"/>
              <a:t>f) 19.10.2005 tarihli ve </a:t>
            </a:r>
            <a:r>
              <a:rPr lang="tr-TR" dirty="0">
                <a:hlinkClick r:id="rId3"/>
              </a:rPr>
              <a:t>5411 sayılı Bankacılık Kanunu</a:t>
            </a:r>
            <a:r>
              <a:rPr lang="tr-TR" dirty="0"/>
              <a:t> kapsamında faaliyet gösteren bankalar ile 20.6.2013 tarihli ve </a:t>
            </a:r>
            <a:r>
              <a:rPr lang="tr-TR" dirty="0">
                <a:hlinkClick r:id="rId4"/>
              </a:rPr>
              <a:t>6493 sayılı Ödeme ve Menkul Kıymet Mutabakat Sistemleri, Ödeme Hizmetleri ve Elektronik Para Kuruluşları Hakkında Kanun</a:t>
            </a:r>
            <a:r>
              <a:rPr lang="tr-TR" dirty="0"/>
              <a:t> kapsamında faaliyet gösteren ödeme ve elektronik para kuruluşlarından alınan hizmetlere ilişkin bilgiler.</a:t>
            </a:r>
          </a:p>
          <a:p>
            <a:r>
              <a:rPr lang="tr-TR" dirty="0"/>
              <a:t>ğ) 11.6.2009 tarihli ve 27255 sayılı Resmî </a:t>
            </a:r>
            <a:r>
              <a:rPr lang="tr-TR" dirty="0" err="1"/>
              <a:t>Gazete’de</a:t>
            </a:r>
            <a:r>
              <a:rPr lang="tr-TR" dirty="0"/>
              <a:t> yayımlanan </a:t>
            </a:r>
            <a:r>
              <a:rPr lang="tr-TR" b="1" dirty="0">
                <a:hlinkClick r:id="rId5"/>
              </a:rPr>
              <a:t>Karayolu Taşıma Yönetmeliği</a:t>
            </a:r>
            <a:r>
              <a:rPr lang="tr-TR" dirty="0"/>
              <a:t> uyarınca M türü yetki belgesi alan kargo ve lojistik işletmecilerinden alınan hizmetlere ilişkin bilgiler.</a:t>
            </a:r>
          </a:p>
        </p:txBody>
      </p:sp>
    </p:spTree>
    <p:extLst>
      <p:ext uri="{BB962C8B-B14F-4D97-AF65-F5344CB8AC3E}">
        <p14:creationId xmlns:p14="http://schemas.microsoft.com/office/powerpoint/2010/main" val="19252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332656"/>
            <a:ext cx="10585176" cy="936104"/>
          </a:xfrm>
        </p:spPr>
        <p:txBody>
          <a:bodyPr rtlCol="0">
            <a:noAutofit/>
          </a:bodyPr>
          <a:lstStyle/>
          <a:p>
            <a:pPr algn="ctr"/>
            <a:r>
              <a:rPr lang="tr-TR" sz="2400" b="1" dirty="0"/>
              <a:t>Elektronik Ticaret Bilgi Sistemi ve Bildirim Yükümlülüğü</a:t>
            </a:r>
            <a:br>
              <a:rPr lang="tr-TR" sz="2400" b="1" dirty="0"/>
            </a:br>
            <a:endParaRPr lang="tr-TR" sz="2400" b="1" dirty="0">
              <a:solidFill>
                <a:srgbClr val="0070C0"/>
              </a:solidFill>
            </a:endParaRPr>
          </a:p>
        </p:txBody>
      </p:sp>
      <p:sp>
        <p:nvSpPr>
          <p:cNvPr id="3" name="İçerik Yer Tutucusu 2"/>
          <p:cNvSpPr>
            <a:spLocks noGrp="1"/>
          </p:cNvSpPr>
          <p:nvPr>
            <p:ph sz="half" idx="1"/>
          </p:nvPr>
        </p:nvSpPr>
        <p:spPr>
          <a:xfrm>
            <a:off x="765820" y="1700808"/>
            <a:ext cx="11017224" cy="4968552"/>
          </a:xfrm>
        </p:spPr>
        <p:txBody>
          <a:bodyPr rtlCol="0">
            <a:normAutofit/>
          </a:bodyPr>
          <a:lstStyle/>
          <a:p>
            <a:r>
              <a:rPr lang="tr-TR" b="1" dirty="0"/>
              <a:t>ETBİS’ e Bildirim yükümlülüğü</a:t>
            </a:r>
            <a:endParaRPr lang="tr-TR" dirty="0"/>
          </a:p>
          <a:p>
            <a:pPr lvl="0"/>
            <a:r>
              <a:rPr lang="tr-TR" dirty="0"/>
              <a:t>ETBİS’ e kayıt edilen hizmet sağlayıcı ve aracı hizmet sağlayıcıları;</a:t>
            </a:r>
          </a:p>
          <a:p>
            <a:r>
              <a:rPr lang="tr-TR" dirty="0"/>
              <a:t>Hizmet sağlayıcı ve aracı hizmet sağlayıcılar, kayıt ve bildirim yükümlülüğü bulunan hususlarda meydana gelen değişiklikleri, </a:t>
            </a:r>
            <a:r>
              <a:rPr lang="tr-TR" b="1" u="sng" dirty="0"/>
              <a:t>değişiklik tarihinden itibaren otuz gün içinde</a:t>
            </a:r>
            <a:r>
              <a:rPr lang="tr-TR" dirty="0"/>
              <a:t> bildirir.</a:t>
            </a:r>
          </a:p>
          <a:p>
            <a:r>
              <a:rPr lang="tr-TR" dirty="0"/>
              <a:t>Elektronik ticaret faaliyeti sona eren hizmet sağlayıcılar ile aracılık faaliyeti sona eren aracı hizmet sağlayıcılar bu durumu </a:t>
            </a:r>
            <a:r>
              <a:rPr lang="tr-TR" b="1" u="sng" dirty="0"/>
              <a:t>faaliyetlerinin sona erdiği tarihten itibaren otuz gün içinde</a:t>
            </a:r>
            <a:r>
              <a:rPr lang="tr-TR" dirty="0"/>
              <a:t> bildirir.</a:t>
            </a:r>
          </a:p>
        </p:txBody>
      </p:sp>
    </p:spTree>
    <p:extLst>
      <p:ext uri="{BB962C8B-B14F-4D97-AF65-F5344CB8AC3E}">
        <p14:creationId xmlns:p14="http://schemas.microsoft.com/office/powerpoint/2010/main" val="351437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332656"/>
            <a:ext cx="10585176" cy="936104"/>
          </a:xfrm>
        </p:spPr>
        <p:txBody>
          <a:bodyPr rtlCol="0">
            <a:noAutofit/>
          </a:bodyPr>
          <a:lstStyle/>
          <a:p>
            <a:pPr algn="ctr"/>
            <a:r>
              <a:rPr lang="tr-TR" sz="2400" b="1" dirty="0"/>
              <a:t>Elektronik Ticaret Bilgi Sistemi ve Bildirim Yükümlülüğü</a:t>
            </a:r>
            <a:br>
              <a:rPr lang="tr-TR" sz="2400" b="1" dirty="0"/>
            </a:br>
            <a:endParaRPr lang="tr-TR" sz="2400" b="1" dirty="0">
              <a:solidFill>
                <a:srgbClr val="0070C0"/>
              </a:solidFill>
            </a:endParaRPr>
          </a:p>
        </p:txBody>
      </p:sp>
      <p:sp>
        <p:nvSpPr>
          <p:cNvPr id="3" name="İçerik Yer Tutucusu 2"/>
          <p:cNvSpPr>
            <a:spLocks noGrp="1"/>
          </p:cNvSpPr>
          <p:nvPr>
            <p:ph sz="half" idx="1"/>
          </p:nvPr>
        </p:nvSpPr>
        <p:spPr>
          <a:xfrm>
            <a:off x="765820" y="1700808"/>
            <a:ext cx="11017224" cy="4968552"/>
          </a:xfrm>
        </p:spPr>
        <p:txBody>
          <a:bodyPr rtlCol="0">
            <a:normAutofit lnSpcReduction="10000"/>
          </a:bodyPr>
          <a:lstStyle/>
          <a:p>
            <a:pPr algn="just"/>
            <a:r>
              <a:rPr lang="tr-TR" b="1" dirty="0">
                <a:solidFill>
                  <a:srgbClr val="0070C0"/>
                </a:solidFill>
              </a:rPr>
              <a:t>ETBİS’ e kayıt neden önemli!</a:t>
            </a:r>
            <a:endParaRPr lang="tr-TR" dirty="0">
              <a:solidFill>
                <a:srgbClr val="0070C0"/>
              </a:solidFill>
            </a:endParaRPr>
          </a:p>
          <a:p>
            <a:pPr algn="just"/>
            <a:r>
              <a:rPr lang="tr-TR" dirty="0"/>
              <a:t>01.01.2018 tarihinden itibaren Ödeme ve elektronik para kuruluşları, bankalar, </a:t>
            </a:r>
            <a:r>
              <a:rPr lang="tr-TR" dirty="0" err="1"/>
              <a:t>Bankalararası</a:t>
            </a:r>
            <a:r>
              <a:rPr lang="tr-TR" dirty="0"/>
              <a:t> Kart Merkezi Anonim Şirketi, kargo ve lojistik işletmecileri, elektronik ticaret altyapı sağlayıcıları ve aracı hizmet sağlayıcılar internet üzerinden yapılan sözleşme ve verilen siparişlere ilişkin Bakanlıkça detayları belirlenen ve anonim hale getirilmiş </a:t>
            </a:r>
            <a:r>
              <a:rPr lang="tr-TR" b="1" dirty="0">
                <a:solidFill>
                  <a:srgbClr val="C00000"/>
                </a:solidFill>
              </a:rPr>
              <a:t>istatistiki bilgileri aylık dönemler halinde bildirilecek</a:t>
            </a:r>
            <a:r>
              <a:rPr lang="tr-TR" dirty="0"/>
              <a:t>. Bir aya ait bilgiler, takip eden ayın son günü saat 24:00’e kadar iletilecek ve çapraz kontrollerle internet üzerinden yapılan tüm işlemler takip edilebilecek.</a:t>
            </a:r>
          </a:p>
          <a:p>
            <a:pPr algn="just"/>
            <a:r>
              <a:rPr lang="tr-TR" dirty="0" err="1"/>
              <a:t>ETBİS’e</a:t>
            </a:r>
            <a:r>
              <a:rPr lang="tr-TR" dirty="0"/>
              <a:t> bildirim sırasında hizmet sağlayıcı ve aracı hizmet sağlayıcıların </a:t>
            </a:r>
            <a:r>
              <a:rPr lang="tr-TR" dirty="0">
                <a:solidFill>
                  <a:srgbClr val="C00000"/>
                </a:solidFill>
              </a:rPr>
              <a:t>sanal pos bilgileri Bankalar arası Kart Merkezi Anonim Şirketi üzerinden sistem aracılığıyla teyit edilecek.</a:t>
            </a:r>
          </a:p>
        </p:txBody>
      </p:sp>
    </p:spTree>
    <p:extLst>
      <p:ext uri="{BB962C8B-B14F-4D97-AF65-F5344CB8AC3E}">
        <p14:creationId xmlns:p14="http://schemas.microsoft.com/office/powerpoint/2010/main" val="306178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332656"/>
            <a:ext cx="10585176" cy="936104"/>
          </a:xfrm>
        </p:spPr>
        <p:txBody>
          <a:bodyPr rtlCol="0">
            <a:noAutofit/>
          </a:bodyPr>
          <a:lstStyle/>
          <a:p>
            <a:pPr algn="ctr"/>
            <a:r>
              <a:rPr lang="tr-TR" sz="2400" b="1" dirty="0"/>
              <a:t>Elektronik Ticaret Bilgi Sistemi ve Bildirim Yükümlülüğü</a:t>
            </a:r>
            <a:br>
              <a:rPr lang="tr-TR" sz="2400" b="1" dirty="0"/>
            </a:br>
            <a:endParaRPr lang="tr-TR" sz="2400" b="1" dirty="0">
              <a:solidFill>
                <a:srgbClr val="0070C0"/>
              </a:solidFill>
            </a:endParaRPr>
          </a:p>
        </p:txBody>
      </p:sp>
      <p:sp>
        <p:nvSpPr>
          <p:cNvPr id="3" name="İçerik Yer Tutucusu 2"/>
          <p:cNvSpPr>
            <a:spLocks noGrp="1"/>
          </p:cNvSpPr>
          <p:nvPr>
            <p:ph sz="half" idx="1"/>
          </p:nvPr>
        </p:nvSpPr>
        <p:spPr>
          <a:xfrm>
            <a:off x="765820" y="1700808"/>
            <a:ext cx="11017224" cy="4968552"/>
          </a:xfrm>
        </p:spPr>
        <p:txBody>
          <a:bodyPr rtlCol="0">
            <a:normAutofit/>
          </a:bodyPr>
          <a:lstStyle/>
          <a:p>
            <a:r>
              <a:rPr lang="tr-TR" b="1" dirty="0">
                <a:solidFill>
                  <a:srgbClr val="0070C0"/>
                </a:solidFill>
              </a:rPr>
              <a:t>ETBİS’ e Nasıl Kayıt Olacak?</a:t>
            </a:r>
            <a:endParaRPr lang="tr-TR" dirty="0">
              <a:solidFill>
                <a:srgbClr val="0070C0"/>
              </a:solidFill>
            </a:endParaRPr>
          </a:p>
          <a:p>
            <a:r>
              <a:rPr lang="tr-TR" dirty="0"/>
              <a:t>Gerçek kişiler tarafından yapılacak bildirimler kendileri veya yetkili temsilcileri, tüzel kişiler tarafından yapılacak bildirimler ise yetkili temsilcileri tarafından </a:t>
            </a:r>
            <a:r>
              <a:rPr lang="tr-TR" b="1" u="sng" dirty="0">
                <a:solidFill>
                  <a:srgbClr val="C00000"/>
                </a:solidFill>
              </a:rPr>
              <a:t>e-Devlet kapısı üzerinden</a:t>
            </a:r>
            <a:r>
              <a:rPr lang="tr-TR" dirty="0"/>
              <a:t> ETBİS’ e yapılacak.</a:t>
            </a:r>
          </a:p>
          <a:p>
            <a:r>
              <a:rPr lang="tr-TR" dirty="0" err="1"/>
              <a:t>ETBİS’e</a:t>
            </a:r>
            <a:r>
              <a:rPr lang="tr-TR" dirty="0"/>
              <a:t> kayıt edilen hizmet sağlayıcı ve aracı hizmet sağlayıcılar ile bunlara ilişkin gerekli görülen diğer bilgiler Bakanlık internet adresinden veya Bakanlıkça oluşturulan “www.eticaret.gov.tr” internet adresinde ilan edilecek.</a:t>
            </a:r>
          </a:p>
        </p:txBody>
      </p:sp>
    </p:spTree>
    <p:extLst>
      <p:ext uri="{BB962C8B-B14F-4D97-AF65-F5344CB8AC3E}">
        <p14:creationId xmlns:p14="http://schemas.microsoft.com/office/powerpoint/2010/main" val="101798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125860" y="253560"/>
            <a:ext cx="10151354" cy="6487808"/>
          </a:xfrm>
          <a:prstGeom prst="rect">
            <a:avLst/>
          </a:prstGeom>
        </p:spPr>
      </p:pic>
    </p:spTree>
    <p:extLst>
      <p:ext uri="{BB962C8B-B14F-4D97-AF65-F5344CB8AC3E}">
        <p14:creationId xmlns:p14="http://schemas.microsoft.com/office/powerpoint/2010/main" val="3271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Ürün veya hizmetle ilgili satış sunusu">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5459463_TF03460555" id="{2D576934-7F61-4319-9D1B-2EE6741344BF}" vid="{51080C34-B298-458B-ACBF-EFE17A561751}"/>
    </a:ext>
  </a:extLst>
</a:theme>
</file>

<file path=ppt/theme/theme2.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Ürün veya hizmetle ilgili iş satış sunusu</Template>
  <TotalTime>293</TotalTime>
  <Words>3093</Words>
  <Application>Microsoft Office PowerPoint</Application>
  <PresentationFormat>Özel</PresentationFormat>
  <Paragraphs>225</Paragraphs>
  <Slides>38</Slides>
  <Notes>37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38</vt:i4>
      </vt:variant>
    </vt:vector>
  </HeadingPairs>
  <TitlesOfParts>
    <vt:vector size="45" baseType="lpstr">
      <vt:lpstr>Arial</vt:lpstr>
      <vt:lpstr>Calibri</vt:lpstr>
      <vt:lpstr>Cambria</vt:lpstr>
      <vt:lpstr>Corbel</vt:lpstr>
      <vt:lpstr>Palatino Linotype</vt:lpstr>
      <vt:lpstr>Times New Roman</vt:lpstr>
      <vt:lpstr>Ürün veya hizmetle ilgili satış sunusu</vt:lpstr>
      <vt:lpstr>E-Ticaret Şirketlerinde  Vergisel Yükümlülükler</vt:lpstr>
      <vt:lpstr>PowerPoint Sunusu</vt:lpstr>
      <vt:lpstr>Elektronik Ticaret Bilgi Sistemi ve Bildirim Yükümlülüğü 11 Ağustos 2017 </vt:lpstr>
      <vt:lpstr>Elektronik Ticaret Bilgi Sistemi ve Bildirim Yükümlülüğü </vt:lpstr>
      <vt:lpstr>Elektronik Ticaret Bilgi Sistemi ve Bildirim Yükümlülüğü </vt:lpstr>
      <vt:lpstr>Elektronik Ticaret Bilgi Sistemi ve Bildirim Yükümlülüğü </vt:lpstr>
      <vt:lpstr>Elektronik Ticaret Bilgi Sistemi ve Bildirim Yükümlülüğü </vt:lpstr>
      <vt:lpstr>Elektronik Ticaret Bilgi Sistemi ve Bildirim Yükümlülüğü </vt:lpstr>
      <vt:lpstr>PowerPoint Sunusu</vt:lpstr>
      <vt:lpstr>ELEKTRONİK TİCARETİN DÜZENLENMESİ HAKKINDA KANUN Kanun Numarası : 6563 Kabul Tarihi  : 23/10/2014</vt:lpstr>
      <vt:lpstr>ELEKTRONİK TİCARETİN DÜZENLENMESİ HAKKINDA KANUN Kanun Numarası : 6563 Kabul Tarihi  : 23/10/2014</vt:lpstr>
      <vt:lpstr>433 SIRA NO'LU VERGİ USUL KANUNU GENEL TEBLİĞİ  Resmi Gazete Tarihi: 30/12/2013 Resmi Gazete No: 28867</vt:lpstr>
      <vt:lpstr>İnternet Satışı Nedir?</vt:lpstr>
      <vt:lpstr>İnternet Satışı Nedir?</vt:lpstr>
      <vt:lpstr>İnternet Satışı Nedir?</vt:lpstr>
      <vt:lpstr>433 SIRA NO'LU VERGİ USUL KANUNU GENEL TEBLİĞİ  Resmi Gazete Tarihi: 30/12/2013 Resmi Gazete No: 28867</vt:lpstr>
      <vt:lpstr>433 SIRA NO'LU VERGİ USUL KANUNU GENEL TEBLİĞİ  Resmi Gazete Tarihi: 30/12/2013 Resmi Gazete No: 28867</vt:lpstr>
      <vt:lpstr>433 SIRA NO'LU VERGİ USUL KANUNU GENEL TEBLİĞİ  Resmi Gazete Tarihi: 30/12/2013 Resmi Gazete No: 28867</vt:lpstr>
      <vt:lpstr>433 SIRA NO'LU VERGİ USUL KANUNU GENEL TEBLİĞİ  Resmi Gazete Tarihi: 30/12/2013 Resmi Gazete No: 28867</vt:lpstr>
      <vt:lpstr>433 SIRA NO'LU VERGİ USUL KANUNU GENEL TEBLİĞİ  Resmi Gazete Tarihi: 30/12/2013 Resmi Gazete No: 28867</vt:lpstr>
      <vt:lpstr>433 SIRA NO'LU VERGİ USUL KANUNU GENEL TEBLİĞİ  Resmi Gazete Tarihi: 30/12/2013 Resmi Gazete No: 28867</vt:lpstr>
      <vt:lpstr>433 SIRA NO'LU VERGİ USUL KANUNU GENEL TEBLİĞİ  Resmi Gazete Tarihi: 30/12/2013 Resmi Gazete No: 28867</vt:lpstr>
      <vt:lpstr>433 SIRA NO'LU VERGİ USUL KANUNU GENEL TEBLİĞİ  Resmi Gazete Tarihi: 30/12/2013 Resmi Gazete No: 28867</vt:lpstr>
      <vt:lpstr>464 SIRA NO'LU VERGİ USUL KANUNU GENEL TEBLİĞİ  Resmi Gazete Tarihi: 24/12/2015 Resmi Gazete No: 29572</vt:lpstr>
      <vt:lpstr>464 SIRA NO'LU VERGİ USUL KANUNU GENEL TEBLİĞİ  Resmi Gazete Tarihi: 24/12/2015 Resmi Gazete No: 29572</vt:lpstr>
      <vt:lpstr>464 SIRA NO'LU VERGİ USUL KANUNU GENEL TEBLİĞİ  Resmi Gazete Tarihi: 24/12/2015 Resmi Gazete No: 29572</vt:lpstr>
      <vt:lpstr>464 SIRA NO'LU VERGİ USUL KANUNU GENEL TEBLİĞİ  Resmi Gazete Tarihi: 24/12/2015 Resmi Gazete No: 29572</vt:lpstr>
      <vt:lpstr>464 SIRA NO'LU VERGİ USUL KANUNU GENEL TEBLİĞİ  Resmi Gazete Tarihi: 24/12/2015 Resmi Gazete No: 29572</vt:lpstr>
      <vt:lpstr>464 SIRA NO'LU VERGİ USUL KANUNU GENEL TEBLİĞİ  Resmi Gazete Tarihi: 24/12/2015 Resmi Gazete No: 29572</vt:lpstr>
      <vt:lpstr>464 SIRA NO'LU VERGİ USUL KANUNU GENEL TEBLİĞİ  Resmi Gazete Tarihi: 24/12/2015 Resmi Gazete No: 29572</vt:lpstr>
      <vt:lpstr>464 SIRA NO'LU VERGİ USUL KANUNU GENEL TEBLİĞİ  Resmi Gazete Tarihi: 24/12/2015 Resmi Gazete No: 29572</vt:lpstr>
      <vt:lpstr>E-faturada “İrsaliye yerine geçer” ifadesi kullanılabilir mi?  (16.01.2017 tarih ve 13502 sayılı özelge)</vt:lpstr>
      <vt:lpstr>"İrsaliye yerine geçer." ifadesinin yazılması durumunda ayrıca sevk irsaliyesi düzenleme zorunluluğu var mıdır?  (14.02.2017 tarih ve 10013 sayılı özelge)</vt:lpstr>
      <vt:lpstr>E-arşiv faturası kullanıcısının internet üzerinden satışını yaptığı ürünün müşteri tarafından iadesinde belge düzeni nasıl olmalıdır?  (26.12.2017 tarih ve 262553 sayılı özelge)</vt:lpstr>
      <vt:lpstr>Çok Yakında…   GİB Sayfasında bulunan Genel Tebliğ taslağı ile; </vt:lpstr>
      <vt:lpstr>Çok Yakında…   GİB Sayfasında bulunan Genel Tebliğ taslağı ile; </vt:lpstr>
      <vt:lpstr>Çok Yakında…   GİB Sayfasında bulunan Genel Tebliğ taslağı ile; </vt:lpstr>
      <vt:lpstr>Çok Yakında…   GİB Sayfasında bulunan Genel Tebliğ taslağı ile;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E-Ticaret Şirketlerinde  Vergisel Yükümlülükler</dc:title>
  <dc:creator>Burhan ERAY</dc:creator>
  <cp:lastModifiedBy>Burhan ERAY</cp:lastModifiedBy>
  <cp:revision>27</cp:revision>
  <dcterms:created xsi:type="dcterms:W3CDTF">2018-12-14T21:17:43Z</dcterms:created>
  <dcterms:modified xsi:type="dcterms:W3CDTF">2018-12-15T02:11:40Z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